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33"/>
  </p:notesMasterIdLst>
  <p:sldIdLst>
    <p:sldId id="256" r:id="rId2"/>
    <p:sldId id="322" r:id="rId3"/>
    <p:sldId id="321" r:id="rId4"/>
    <p:sldId id="314" r:id="rId5"/>
    <p:sldId id="307" r:id="rId6"/>
    <p:sldId id="309" r:id="rId7"/>
    <p:sldId id="323" r:id="rId8"/>
    <p:sldId id="337" r:id="rId9"/>
    <p:sldId id="308" r:id="rId10"/>
    <p:sldId id="310" r:id="rId11"/>
    <p:sldId id="302" r:id="rId12"/>
    <p:sldId id="311" r:id="rId13"/>
    <p:sldId id="325" r:id="rId14"/>
    <p:sldId id="326" r:id="rId15"/>
    <p:sldId id="315" r:id="rId16"/>
    <p:sldId id="318" r:id="rId17"/>
    <p:sldId id="327" r:id="rId18"/>
    <p:sldId id="316" r:id="rId19"/>
    <p:sldId id="336" r:id="rId20"/>
    <p:sldId id="319" r:id="rId21"/>
    <p:sldId id="335" r:id="rId22"/>
    <p:sldId id="328" r:id="rId23"/>
    <p:sldId id="338" r:id="rId24"/>
    <p:sldId id="317" r:id="rId25"/>
    <p:sldId id="320" r:id="rId26"/>
    <p:sldId id="329" r:id="rId27"/>
    <p:sldId id="330" r:id="rId28"/>
    <p:sldId id="331" r:id="rId29"/>
    <p:sldId id="332" r:id="rId30"/>
    <p:sldId id="333" r:id="rId31"/>
    <p:sldId id="334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004"/>
    <a:srgbClr val="000E18"/>
    <a:srgbClr val="000066"/>
    <a:srgbClr val="0000CC"/>
    <a:srgbClr val="FF9800"/>
    <a:srgbClr val="F8C020"/>
    <a:srgbClr val="F8B7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7263C8-82D5-4C8D-AD30-1C6DAEAD21D8}">
  <a:tblStyle styleId="{9E7263C8-82D5-4C8D-AD30-1C6DAEAD21D8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6" autoAdjust="0"/>
    <p:restoredTop sz="91493"/>
  </p:normalViewPr>
  <p:slideViewPr>
    <p:cSldViewPr snapToGrid="0" snapToObjects="1">
      <p:cViewPr varScale="1">
        <p:scale>
          <a:sx n="58" d="100"/>
          <a:sy n="58" d="100"/>
        </p:scale>
        <p:origin x="52" y="5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677164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89AB3-A417-404A-B8D4-6208FE1C4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60EF8E-E64D-4532-99B8-34F19E730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FD05-A7E2-402A-A4A3-F3DBD9017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F7AE-9327-4BA0-BC49-1EB9E596390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F5C0B-C120-4CEB-AF3E-A2CB1AF8E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A8329-A932-48AB-8E0A-E2B27C1D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lang="en" sz="1200" b="1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32990255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3B176-8B8E-480E-9995-0EED73E0D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6B832-3A4B-405D-853F-3B9AADC46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78D01-2B5F-4F07-95A1-B37E45ACA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F7AE-9327-4BA0-BC49-1EB9E596390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E7447-C019-4055-81CA-EC0517B5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0E3B5-365F-4261-A29C-E775AFEB4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lang="en" sz="1200" b="1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57757093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FCCB0A-A088-469A-889A-810D19A10D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9DB58-27EA-4C32-9D71-C20A38E5F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B8FD5-28CA-44AB-9E3D-898EFBCA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F7AE-9327-4BA0-BC49-1EB9E596390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F0D50-7EBD-4D25-80CD-26A15AC08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91BB2-90B3-44AA-B908-3B7195E2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lang="en" sz="1200" b="1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43076385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8666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08143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C59C2-8984-4517-B807-F5D14020D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027F6-977C-4A2A-90AA-BA2D258E4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1A32A-AEBE-4F65-AF3F-CD5B493B5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F7AE-9327-4BA0-BC49-1EB9E596390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FEB05-2C0F-4BE7-A85C-CBE76A495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64EA6-BAA3-471A-B2F2-4972056FB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lang="en" sz="1200" b="1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17586295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794EE-F2F5-45CC-9B6D-B6E3D8026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BDB6D-B722-4860-A98C-BF6F22C95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920E6-C5C0-46CC-BB33-CDA2C739D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F7AE-9327-4BA0-BC49-1EB9E596390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CE62B-0C35-4E30-A8EE-0F543BE6E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F9D99-0A3D-4B8E-AFFF-757AE2BEC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lang="en" sz="1200" b="1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98490999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FC256-CF14-4206-9DC0-89B0717F2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DD7A2-8422-4847-A561-F56DFB452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91F03A-9C1D-4571-84CF-3B5115164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72EDF2-77F4-4177-898E-ED160D201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F7AE-9327-4BA0-BC49-1EB9E596390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FCAC0-A677-4A87-805C-12BE875E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321605-97EA-4565-87B1-ABD9ED795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lang="en" sz="1200" b="1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66431044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ECB49-5050-4F22-918E-F1A1B3B8C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CC41C-F15C-4541-8531-7FF542DD3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D8FAF0-43C3-4E7C-97CD-231B62310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F6B1E9-E2E0-4C5B-99C9-89B7C4AA7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B50939-E869-4BF9-A66D-481A6B7C2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E5C94B-94AF-4D98-BE42-B0DF049A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F7AE-9327-4BA0-BC49-1EB9E596390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0E9DD2-828A-4E0A-894F-9E7F439E6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1568C2-2967-4714-8DFE-02FAD6684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lang="en" sz="1200" b="1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64304523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0BB66-5829-46AC-80DF-94D83D8E6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898124-07BF-46EC-B74E-F51DDAA89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F7AE-9327-4BA0-BC49-1EB9E596390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ED90-0B49-4A4B-A62D-7F5CA70CC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839D7A-D68C-4D05-BC9C-4E65AF98B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lang="en" sz="1200" b="1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1882426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D5F68D-5F3E-4B15-9AEB-121B87D10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F7AE-9327-4BA0-BC49-1EB9E596390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B1AA10-BB9F-4280-A238-CFA8874E9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CA26E-AC28-495F-A857-5C22670B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lang="en" sz="1200" b="1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76000173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26AD6-EA5F-4128-9C89-7877D4CD4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37860-2B34-4DA7-A04A-9F5726E26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3C969-7FD3-43DA-B2E6-01386A40C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21A90-442A-483D-8477-EF43E4E66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F7AE-9327-4BA0-BC49-1EB9E596390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A3406F-07D2-4E69-8DC8-9B37E51FB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248640-FC8B-4A3F-8E22-E9144D7DD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lang="en" sz="1200" b="1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58701021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9E48-DE2A-4A7A-A4E5-FF9CCDB9C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B9222-29A1-4291-98A1-4DD2531F7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74E466-75E6-4F06-8B41-979DE6553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F05FE-B5BB-44E1-8CC2-88C7FC77F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5F7AE-9327-4BA0-BC49-1EB9E596390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AC4E9-1CFA-4361-ABB6-C05AE0622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F1E73-44AC-472D-B4ED-BD15C833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lang="en" sz="1200" b="1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17500513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A6C383-2EB9-459E-A1D7-5E0EAD8B6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8EE623-6636-476B-B2B9-845FF574D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7E358-C252-4F50-AFDE-44A5FE3AF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5F7AE-9327-4BA0-BC49-1EB9E596390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307C8-86CD-4208-949D-AD4411E2A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56ED4-BCDE-4067-8369-DA273DD42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lang="en" sz="1200" b="1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3377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ransition>
    <p:fade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bondj1@scsk12.ord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onesj11@scsk12.org" TargetMode="External"/><Relationship Id="rId2" Type="http://schemas.openxmlformats.org/officeDocument/2006/relationships/hyperlink" Target="mailto:lewisr4@scsk12.org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sorrellkm@scsk12.or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leebc@scsk12.org" TargetMode="External"/><Relationship Id="rId2" Type="http://schemas.openxmlformats.org/officeDocument/2006/relationships/hyperlink" Target="mailto:joneskd2@scsk12.org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williamsc36@scsk12.or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wicksmd@scsk12.org" TargetMode="External"/><Relationship Id="rId2" Type="http://schemas.openxmlformats.org/officeDocument/2006/relationships/hyperlink" Target="mailto:grahamyb@scsk12.org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mullkm@scsk12.or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rshallfr@scsk12.org" TargetMode="External"/><Relationship Id="rId2" Type="http://schemas.openxmlformats.org/officeDocument/2006/relationships/hyperlink" Target="mailto:tottenap@scsk12.org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garnerko@scsk12.or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brandi.c.harmon@gmail.com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earsona2@scsk12.org" TargetMode="External"/><Relationship Id="rId2" Type="http://schemas.openxmlformats.org/officeDocument/2006/relationships/hyperlink" Target="mailto:shaffert@scsk12.or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wrightsc@scsk12.org" TargetMode="External"/><Relationship Id="rId5" Type="http://schemas.openxmlformats.org/officeDocument/2006/relationships/hyperlink" Target="mailto:colemanjr@scsk12.org" TargetMode="External"/><Relationship Id="rId4" Type="http://schemas.openxmlformats.org/officeDocument/2006/relationships/hyperlink" Target="mailto:harleyhc@scsk12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scsk12-my.sharepoint.com/:b:/g/personal/bradleye_scsk12_org/EXBEI0Cj2L9AtxM9y056xj4B8seIr6gGnka8uTRfA6CZ7A?e=gjgFQe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scsk12-my.sharepoint.com/:b:/g/personal/bradleye_scsk12_org/EQdVpQ3JgxxPvfkNJwTH1YsBtTCJxApaaQqHz-DvkWiHzw?e=rtepm4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csk12-my.sharepoint.com/:b:/g/personal/bradleye_scsk12_org/EQNEQZi-XqVMmz_0jCAFZysBzZQPVKO0f10OvDSPjO0y5Q?e=Efsnqu" TargetMode="External"/><Relationship Id="rId2" Type="http://schemas.openxmlformats.org/officeDocument/2006/relationships/hyperlink" Target="https://scsk12-my.sharepoint.com/:b:/g/personal/bradleye_scsk12_org/EWFoi9gS4PVMtvM2KPC5RUMBxhoTFm_wpuab0vJwKDys1A?e=86r6uz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scsk12-my.sharepoint.com/:b:/g/personal/bradleye_scsk12_org/EXg96GlSAPROjoQyjK7o0ZgBECPtspEOSD4GRzDRjSmkRw?e=btVaH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tonevr@scsk12.org" TargetMode="External"/><Relationship Id="rId2" Type="http://schemas.openxmlformats.org/officeDocument/2006/relationships/hyperlink" Target="mailto:meadowsm1@scsk12.org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molly.scott20@tfacorps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brooksp2@scsk12.org" TargetMode="External"/><Relationship Id="rId2" Type="http://schemas.openxmlformats.org/officeDocument/2006/relationships/hyperlink" Target="mailto:moorejm2@scsk12.org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wilsonv@scsk12.org" TargetMode="External"/><Relationship Id="rId4" Type="http://schemas.openxmlformats.org/officeDocument/2006/relationships/hyperlink" Target="mailto:wilsond4@scsk12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6682508" y="1517332"/>
            <a:ext cx="2365581" cy="2134553"/>
          </a:xfrm>
          <a:prstGeom prst="rect">
            <a:avLst/>
          </a:prstGeom>
        </p:spPr>
        <p:txBody>
          <a:bodyPr lIns="91425" tIns="91425" rIns="91425" bIns="91425" anchor="ctr" anchorCtr="0">
            <a:normAutofit fontScale="90000"/>
          </a:bodyPr>
          <a:lstStyle/>
          <a:p>
            <a:b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dirty="0" err="1"/>
              <a:t>Winridge</a:t>
            </a:r>
            <a:br>
              <a:rPr lang="en-US" sz="3100" b="1" dirty="0"/>
            </a:br>
            <a:r>
              <a:rPr lang="en-US" sz="3100" b="1" dirty="0"/>
              <a:t>Elementary</a:t>
            </a:r>
            <a:br>
              <a:rPr lang="en-US" sz="3100" b="1" dirty="0"/>
            </a:br>
            <a:r>
              <a:rPr lang="en-US" sz="3100" b="1" dirty="0"/>
              <a:t>School</a:t>
            </a:r>
            <a:br>
              <a:rPr lang="en-US" sz="2200" b="1" dirty="0"/>
            </a:br>
            <a:br>
              <a:rPr lang="en-US" sz="2200" b="1" dirty="0"/>
            </a:br>
            <a:r>
              <a:rPr lang="en-US" sz="2200" b="1" dirty="0"/>
              <a:t>Virtual Open House</a:t>
            </a:r>
            <a:br>
              <a:rPr lang="en-US" sz="1500" dirty="0"/>
            </a:br>
            <a:br>
              <a:rPr lang="en-US" sz="15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500" dirty="0"/>
            </a:br>
            <a:endParaRPr lang="en" sz="1500" b="0" dirty="0">
              <a:latin typeface="Arial Black"/>
              <a:cs typeface="Arial Black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575480" y="-620425"/>
            <a:ext cx="1286609" cy="64375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563" y="498231"/>
            <a:ext cx="6061974" cy="42002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D53F7CC-EC83-479A-9943-73F0B5F1DD0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961" y="643893"/>
            <a:ext cx="4886162" cy="3908930"/>
          </a:xfrm>
          <a:prstGeom prst="rect">
            <a:avLst/>
          </a:prstGeom>
          <a:noFill/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62835" y="2544073"/>
            <a:ext cx="1289304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DDBC73-60AC-2940-974D-7A03DB53405D}"/>
              </a:ext>
            </a:extLst>
          </p:cNvPr>
          <p:cNvSpPr txBox="1"/>
          <p:nvPr/>
        </p:nvSpPr>
        <p:spPr>
          <a:xfrm>
            <a:off x="609600" y="92612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0" y="469900"/>
            <a:ext cx="4089400" cy="2692400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latin typeface="Roboto Condensed"/>
              </a:rPr>
              <a:t>Teacher: Janel Bonds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latin typeface="Roboto Condensed"/>
              </a:rPr>
              <a:t> Email: </a:t>
            </a:r>
            <a:r>
              <a:rPr lang="en-US" sz="2400">
                <a:latin typeface="Roboto Condensed"/>
                <a:hlinkClick r:id="rId2"/>
              </a:rPr>
              <a:t>bondj1@scsk12.ord</a:t>
            </a:r>
            <a:endParaRPr lang="en-US" sz="2400">
              <a:latin typeface="Roboto Condensed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>
              <a:latin typeface="Roboto Condensed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latin typeface="Roboto Condensed"/>
              </a:rPr>
              <a:t>Teacher: </a:t>
            </a:r>
            <a:r>
              <a:rPr lang="en-US" sz="2400" err="1">
                <a:latin typeface="Roboto Condensed"/>
              </a:rPr>
              <a:t>Catina</a:t>
            </a:r>
            <a:r>
              <a:rPr lang="en-US" sz="2400">
                <a:latin typeface="Roboto Condensed"/>
              </a:rPr>
              <a:t> Worthy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latin typeface="Roboto Condensed"/>
              </a:rPr>
              <a:t> Email: worthycl@scsk12.org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3238500"/>
            <a:ext cx="4089400" cy="1397000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>
                <a:latin typeface="Roboto Condensed"/>
              </a:rPr>
              <a:t>Teacher: </a:t>
            </a:r>
            <a:r>
              <a:rPr lang="en-US" sz="2600" err="1">
                <a:latin typeface="Roboto Condensed"/>
              </a:rPr>
              <a:t>Daveeta</a:t>
            </a:r>
            <a:r>
              <a:rPr lang="en-US" sz="2600">
                <a:latin typeface="Roboto Condensed"/>
              </a:rPr>
              <a:t> Givens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>
                <a:latin typeface="Roboto Condensed"/>
              </a:rPr>
              <a:t> Email: givensdm@scsk12.org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600">
              <a:latin typeface="Roboto Condense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21" y="480060"/>
            <a:ext cx="3168968" cy="4184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Teachers &amp; Staff  </a:t>
            </a:r>
            <a:b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2nd  Grade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1200" smtClean="0"/>
              <a:pPr lv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89301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F24A09B-713F-43FC-AB6E-B88083968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91AB35-C3B4-4B70-B3DD-13D63B7DA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0481" y="1817361"/>
            <a:ext cx="0" cy="150876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572000" y="469900"/>
            <a:ext cx="4089400" cy="1295400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latin typeface="Roboto Condensed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Roboto Condensed"/>
              </a:rPr>
              <a:t>Teacher: Rosaland Lewis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Roboto Condensed"/>
              </a:rPr>
              <a:t> Email: </a:t>
            </a:r>
            <a:r>
              <a:rPr lang="en-US" sz="2400" dirty="0">
                <a:latin typeface="Roboto Condensed"/>
                <a:hlinkClick r:id="rId2"/>
              </a:rPr>
              <a:t>lewisr4@scsk12.org</a:t>
            </a:r>
            <a:r>
              <a:rPr lang="en-US" sz="2400" dirty="0">
                <a:latin typeface="Roboto Condensed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41500"/>
            <a:ext cx="4089400" cy="2794000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Roboto Condensed"/>
              </a:rPr>
              <a:t>Teacher: Jennifer McCraw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Roboto Condensed"/>
              </a:rPr>
              <a:t>Email: </a:t>
            </a:r>
            <a:r>
              <a:rPr lang="en-US" sz="2400" dirty="0">
                <a:latin typeface="Roboto Condensed"/>
                <a:hlinkClick r:id="rId3"/>
              </a:rPr>
              <a:t>jonesj11@scsk12.org</a:t>
            </a:r>
            <a:r>
              <a:rPr lang="en-US" sz="2400" dirty="0">
                <a:latin typeface="Roboto Condensed"/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latin typeface="Roboto Condensed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Roboto Condensed"/>
              </a:rPr>
              <a:t>Teacher: Kierra Sorrell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Roboto Condensed"/>
              </a:rPr>
              <a:t> Email: </a:t>
            </a:r>
            <a:r>
              <a:rPr lang="en-US" sz="2400" dirty="0">
                <a:latin typeface="Roboto Condensed"/>
                <a:hlinkClick r:id="rId4"/>
              </a:rPr>
              <a:t>sorrellkm@scsk12.org</a:t>
            </a:r>
            <a:r>
              <a:rPr lang="en-US" sz="2400" dirty="0">
                <a:latin typeface="Roboto Condensed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3A1E4-7141-0B42-91C2-C00FDD618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058" y="480060"/>
            <a:ext cx="3130428" cy="41833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Bef>
                <a:spcPct val="0"/>
              </a:spcBef>
            </a:pPr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Teachers &amp; Staff  </a:t>
            </a:r>
            <a:b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3rd Grade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46654-0688-E749-BCF3-27257C4D13B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137102" y="4767262"/>
            <a:ext cx="516992" cy="27384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1200" smtClean="0"/>
              <a:pPr lvl="0" algn="l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26906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0" y="469900"/>
            <a:ext cx="4089400" cy="1739900"/>
          </a:xfrm>
          <a:prstGeom prst="rect">
            <a:avLst/>
          </a:prstGeo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latin typeface="Roboto Condensed"/>
              </a:rPr>
              <a:t>Teacher: Karen Jones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latin typeface="Roboto Condensed"/>
              </a:rPr>
              <a:t>Email: </a:t>
            </a:r>
            <a:r>
              <a:rPr lang="en-US" sz="2200" dirty="0">
                <a:latin typeface="Roboto Condensed"/>
                <a:hlinkClick r:id="rId2"/>
              </a:rPr>
              <a:t>joneskd2@scsk12.org</a:t>
            </a:r>
            <a:r>
              <a:rPr lang="en-US" sz="2200" dirty="0">
                <a:latin typeface="Roboto Condensed"/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>
              <a:latin typeface="Roboto Condensed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latin typeface="Roboto Condensed"/>
              </a:rPr>
              <a:t>Teacher: Bridget Lee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latin typeface="Roboto Condensed"/>
              </a:rPr>
              <a:t>Email: </a:t>
            </a:r>
            <a:r>
              <a:rPr lang="en-US" sz="2200" dirty="0">
                <a:latin typeface="Roboto Condensed"/>
                <a:hlinkClick r:id="rId3"/>
              </a:rPr>
              <a:t>leebc@scsk12.org</a:t>
            </a:r>
            <a:r>
              <a:rPr lang="en-US" sz="2200" dirty="0">
                <a:latin typeface="Roboto Condensed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2273300"/>
            <a:ext cx="4089400" cy="2362200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>
              <a:latin typeface="Roboto Condensed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latin typeface="Roboto Condensed"/>
              </a:rPr>
              <a:t>Teachers Assistant: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latin typeface="Roboto Condensed"/>
              </a:rPr>
              <a:t>Charity Williams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latin typeface="Roboto Condensed"/>
              </a:rPr>
              <a:t> Email: </a:t>
            </a:r>
            <a:r>
              <a:rPr lang="en-US" sz="2200" dirty="0">
                <a:latin typeface="Roboto Condensed"/>
                <a:hlinkClick r:id="rId4"/>
              </a:rPr>
              <a:t>williamsc36@scsk12.org</a:t>
            </a:r>
            <a:r>
              <a:rPr lang="en-US" sz="2200" dirty="0">
                <a:latin typeface="Roboto Condensed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21" y="480060"/>
            <a:ext cx="3168968" cy="4184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Teachers &amp; Staff  </a:t>
            </a:r>
            <a:b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4th Grade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1200" smtClean="0"/>
              <a:pPr lv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50322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F24A09B-713F-43FC-AB6E-B88083968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91AB35-C3B4-4B70-B3DD-13D63B7DA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0481" y="1817361"/>
            <a:ext cx="0" cy="150876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572000" y="469900"/>
            <a:ext cx="4089400" cy="2832100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Roboto Condensed"/>
              </a:rPr>
              <a:t>Teacher: Yolanda Graham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Roboto Condensed"/>
              </a:rPr>
              <a:t> Email: </a:t>
            </a:r>
            <a:r>
              <a:rPr lang="en-US" sz="2400" dirty="0">
                <a:latin typeface="Roboto Condensed"/>
                <a:hlinkClick r:id="rId2"/>
              </a:rPr>
              <a:t>grahamyb@scsk12.org</a:t>
            </a:r>
            <a:r>
              <a:rPr lang="en-US" sz="2400" dirty="0">
                <a:latin typeface="Roboto Condensed"/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latin typeface="Roboto Condensed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Roboto Condensed"/>
              </a:rPr>
              <a:t>Teacher: Monica Wicks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Roboto Condensed"/>
              </a:rPr>
              <a:t> Email: </a:t>
            </a:r>
            <a:r>
              <a:rPr lang="en-US" sz="2400" dirty="0">
                <a:latin typeface="Roboto Condensed"/>
                <a:hlinkClick r:id="rId3"/>
              </a:rPr>
              <a:t>wicksmd@scsk12.org</a:t>
            </a:r>
            <a:r>
              <a:rPr lang="en-US" sz="2400" dirty="0">
                <a:latin typeface="Roboto Condensed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0" y="3365500"/>
            <a:ext cx="4089400" cy="1270000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dirty="0">
                <a:latin typeface="Roboto Condensed"/>
              </a:rPr>
              <a:t>Teacher: Kendra Mull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dirty="0">
                <a:latin typeface="Roboto Condensed"/>
              </a:rPr>
              <a:t> Email: </a:t>
            </a:r>
            <a:r>
              <a:rPr lang="en-US" sz="2600" dirty="0">
                <a:latin typeface="Roboto Condensed"/>
                <a:hlinkClick r:id="rId4"/>
              </a:rPr>
              <a:t>mullkm@scsk12.org</a:t>
            </a:r>
            <a:r>
              <a:rPr lang="en-US" sz="2600" dirty="0">
                <a:latin typeface="Roboto Condensed"/>
              </a:rPr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5058" y="480060"/>
            <a:ext cx="3130428" cy="41833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Teachers &amp; Staff  </a:t>
            </a:r>
            <a:b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5th Grade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37102" y="4767262"/>
            <a:ext cx="516992" cy="27384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1200" smtClean="0"/>
              <a:pPr lvl="0" algn="l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86529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38912" y="222885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949700" y="469900"/>
            <a:ext cx="4699000" cy="2743200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dirty="0">
                <a:latin typeface="Roboto Condensed"/>
              </a:rPr>
              <a:t>Teacher: Ayanna Totten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dirty="0">
                <a:latin typeface="Roboto Condensed"/>
              </a:rPr>
              <a:t> Email: </a:t>
            </a:r>
            <a:r>
              <a:rPr lang="en-US" sz="2600" dirty="0">
                <a:latin typeface="Roboto Condensed"/>
                <a:hlinkClick r:id="rId2"/>
              </a:rPr>
              <a:t>tottenap@scsk12.org</a:t>
            </a:r>
            <a:r>
              <a:rPr lang="en-US" sz="2600" dirty="0">
                <a:latin typeface="Roboto Condensed"/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600" dirty="0">
              <a:latin typeface="Roboto Condensed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dirty="0">
                <a:latin typeface="Roboto Condensed"/>
              </a:rPr>
              <a:t>Teacher: Freda Thomas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dirty="0">
                <a:latin typeface="Roboto Condensed"/>
              </a:rPr>
              <a:t> Email: </a:t>
            </a:r>
            <a:r>
              <a:rPr lang="en-US" sz="2600" dirty="0">
                <a:latin typeface="Roboto Condensed"/>
                <a:hlinkClick r:id="rId3"/>
              </a:rPr>
              <a:t>marshallfr@scsk12.org</a:t>
            </a:r>
            <a:r>
              <a:rPr lang="en-US" sz="2600" dirty="0">
                <a:latin typeface="Roboto Condensed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949700" y="3289300"/>
            <a:ext cx="4699000" cy="1346200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Roboto Condensed"/>
              </a:rPr>
              <a:t>Teacher: Kalinda Garner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Roboto Condensed"/>
              </a:rPr>
              <a:t> Email: </a:t>
            </a:r>
            <a:r>
              <a:rPr lang="en-US" sz="2800" dirty="0">
                <a:latin typeface="Roboto Condensed"/>
                <a:hlinkClick r:id="rId4"/>
              </a:rPr>
              <a:t>garnerko@scsk12.org</a:t>
            </a:r>
            <a:r>
              <a:rPr lang="en-US" sz="2800" dirty="0">
                <a:latin typeface="Roboto Condensed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457" y="534201"/>
            <a:ext cx="2528249" cy="41266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FS K-2 Teacher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120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</a:rPr>
              <a:pPr lv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14</a:t>
            </a:fld>
            <a:endParaRPr lang="en-US" sz="1200">
              <a:solidFill>
                <a:schemeClr val="tx1">
                  <a:lumMod val="75000"/>
                  <a:lumOff val="25000"/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91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0" y="469900"/>
            <a:ext cx="4089400" cy="2717800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>
                <a:latin typeface="Roboto Condensed"/>
              </a:rPr>
              <a:t>Teacher: Patricia Chastain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>
                <a:latin typeface="Roboto Condensed"/>
              </a:rPr>
              <a:t>Email: chastainp@scsk12.org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>
              <a:latin typeface="Roboto Condensed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>
                <a:latin typeface="Roboto Condensed"/>
              </a:rPr>
              <a:t>Teacher Assistant: Princess Daniels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>
                <a:latin typeface="Roboto Condensed"/>
              </a:rPr>
              <a:t> Email: danielsp@scsk12.org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3263900"/>
            <a:ext cx="4089400" cy="1371600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Roboto Condensed"/>
              </a:rPr>
              <a:t>   Teacher Assistant: </a:t>
            </a:r>
            <a:r>
              <a:rPr lang="en-US" sz="2000" dirty="0" err="1">
                <a:latin typeface="Roboto Condensed"/>
              </a:rPr>
              <a:t>LaTonia</a:t>
            </a:r>
            <a:r>
              <a:rPr lang="en-US" sz="2000" dirty="0">
                <a:latin typeface="Roboto Condensed"/>
              </a:rPr>
              <a:t> Nash</a:t>
            </a:r>
            <a:endParaRPr lang="en-US" sz="2000">
              <a:latin typeface="Roboto Condensed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Roboto Condensed"/>
              </a:rPr>
              <a:t>   Email: nashlatonia@ymail.com</a:t>
            </a:r>
            <a:endParaRPr lang="en-US" sz="2000">
              <a:latin typeface="Roboto Condense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21" y="480060"/>
            <a:ext cx="3168968" cy="4184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FS 3-5 Teacher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1200" smtClean="0"/>
              <a:pPr lv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55319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0" y="469900"/>
            <a:ext cx="4089400" cy="2057400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latin typeface="Roboto Condensed"/>
              </a:rPr>
              <a:t>Teacher: Jasmine Harris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latin typeface="Roboto Condensed"/>
              </a:rPr>
              <a:t>Email: harrisjj1@scsk12.org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>
              <a:latin typeface="Roboto Condensed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latin typeface="Roboto Condensed"/>
              </a:rPr>
              <a:t>Teacher: Kendra Rosser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latin typeface="Roboto Condensed"/>
              </a:rPr>
              <a:t>Email: rosserk@scsk12.org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2590800"/>
            <a:ext cx="4089400" cy="2044700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>
                <a:latin typeface="Roboto Condensed"/>
              </a:rPr>
              <a:t>Teacher: Kelley </a:t>
            </a:r>
            <a:r>
              <a:rPr lang="en-US" sz="2200" err="1">
                <a:latin typeface="Roboto Condensed"/>
              </a:rPr>
              <a:t>Boilini</a:t>
            </a:r>
            <a:endParaRPr lang="en-US" sz="2200">
              <a:latin typeface="Roboto Condensed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>
                <a:latin typeface="Roboto Condensed"/>
              </a:rPr>
              <a:t>Email: boilinik@scsk12.org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>
              <a:latin typeface="Roboto Condensed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>
                <a:latin typeface="Roboto Condensed"/>
              </a:rPr>
              <a:t>Teacher: Laura </a:t>
            </a:r>
            <a:r>
              <a:rPr lang="en-US" sz="2200" err="1">
                <a:latin typeface="Roboto Condensed"/>
              </a:rPr>
              <a:t>Haulum</a:t>
            </a:r>
            <a:endParaRPr lang="en-US" sz="2200">
              <a:latin typeface="Roboto Condensed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>
                <a:latin typeface="Roboto Condensed"/>
              </a:rPr>
              <a:t>Email: haulumld@scsk12.org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21" y="480060"/>
            <a:ext cx="3168968" cy="4184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SPED/ESL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1200" smtClean="0"/>
              <a:pPr lv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20548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469900"/>
            <a:ext cx="4089400" cy="2095500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300">
                <a:latin typeface="Roboto Condensed"/>
              </a:rPr>
              <a:t>Teacher: Pamela </a:t>
            </a:r>
            <a:r>
              <a:rPr lang="en-US" sz="1300" err="1">
                <a:latin typeface="Roboto Condensed"/>
              </a:rPr>
              <a:t>MacNair</a:t>
            </a:r>
            <a:endParaRPr lang="en-US" sz="1300">
              <a:latin typeface="Roboto Condensed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300">
                <a:latin typeface="Roboto Condensed"/>
              </a:rPr>
              <a:t> Email: macnairps@scsk12.org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300">
              <a:latin typeface="Roboto Condensed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300">
                <a:latin typeface="Roboto Condensed"/>
              </a:rPr>
              <a:t>Teacher: Brandi Harmon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300">
                <a:latin typeface="Roboto Condensed"/>
              </a:rPr>
              <a:t>Email: </a:t>
            </a:r>
            <a:r>
              <a:rPr lang="en-US" sz="1300">
                <a:latin typeface="Roboto Condensed"/>
                <a:hlinkClick r:id="rId2"/>
              </a:rPr>
              <a:t>brandi.c.harmon@gmail.com</a:t>
            </a:r>
            <a:endParaRPr lang="en-US" sz="1300">
              <a:latin typeface="Roboto Condensed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300">
              <a:latin typeface="Roboto Condensed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300">
                <a:latin typeface="Roboto Condensed"/>
              </a:rPr>
              <a:t>Teacher: Sandra Brown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300">
                <a:latin typeface="Roboto Condensed"/>
              </a:rPr>
              <a:t>Email: brownsl1@scsk12.org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2641600"/>
            <a:ext cx="4089400" cy="1993900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>
                <a:latin typeface="Roboto Condensed"/>
              </a:rPr>
              <a:t>Teacher: Donna Clark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>
                <a:latin typeface="Roboto Condensed"/>
              </a:rPr>
              <a:t> Email: clarkds@scsk12.org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>
              <a:latin typeface="Roboto Condensed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>
                <a:latin typeface="Roboto Condensed"/>
              </a:rPr>
              <a:t>Teacher: Leonard Confer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>
                <a:latin typeface="Roboto Condensed"/>
              </a:rPr>
              <a:t> Email: conferla@scsk12.org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>
              <a:latin typeface="Roboto Condensed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>
                <a:latin typeface="Roboto Condensed"/>
              </a:rPr>
              <a:t>Teacher: Nancy Weathers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>
                <a:latin typeface="Roboto Condensed"/>
              </a:rPr>
              <a:t> Email: weathersn@scsk12.org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6221" y="480060"/>
            <a:ext cx="3168968" cy="4184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Support Teachers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1200" smtClean="0"/>
              <a:pPr lv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00468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38912" y="2228850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949700" y="469900"/>
            <a:ext cx="4699000" cy="2235200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r>
              <a:rPr lang="en-US" sz="2400" dirty="0">
                <a:latin typeface="Roboto Condensed"/>
              </a:rPr>
              <a:t>Teacher: </a:t>
            </a:r>
            <a:r>
              <a:rPr lang="en-US" sz="2400" dirty="0" err="1">
                <a:latin typeface="Roboto Condensed"/>
              </a:rPr>
              <a:t>Tricee</a:t>
            </a:r>
            <a:r>
              <a:rPr lang="en-US" sz="2400" dirty="0">
                <a:latin typeface="Roboto Condensed"/>
              </a:rPr>
              <a:t> West</a:t>
            </a:r>
          </a:p>
          <a:p>
            <a:r>
              <a:rPr lang="en-US" sz="2400" dirty="0">
                <a:latin typeface="Roboto Condensed"/>
              </a:rPr>
              <a:t> Email: westk1@scsk12.org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latin typeface="Roboto Condensed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Roboto Condensed"/>
              </a:rPr>
              <a:t>Teacher: Jennifer McCullough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Roboto Condensed"/>
              </a:rPr>
              <a:t>Email: McCulloughj@scsk12.org</a:t>
            </a:r>
          </a:p>
        </p:txBody>
      </p:sp>
      <p:sp>
        <p:nvSpPr>
          <p:cNvPr id="7" name="Rectangle 6"/>
          <p:cNvSpPr/>
          <p:nvPr/>
        </p:nvSpPr>
        <p:spPr>
          <a:xfrm>
            <a:off x="3949700" y="2768600"/>
            <a:ext cx="4699000" cy="1866900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000" dirty="0">
                <a:latin typeface="Roboto Condensed"/>
              </a:rPr>
              <a:t>Teacher: </a:t>
            </a:r>
            <a:r>
              <a:rPr lang="fr-FR" sz="2000" dirty="0" err="1">
                <a:latin typeface="Roboto Condensed"/>
              </a:rPr>
              <a:t>Taina</a:t>
            </a:r>
            <a:r>
              <a:rPr lang="fr-FR" sz="2000" dirty="0">
                <a:latin typeface="Roboto Condensed"/>
              </a:rPr>
              <a:t> </a:t>
            </a:r>
            <a:r>
              <a:rPr lang="fr-FR" sz="2000" dirty="0" err="1">
                <a:latin typeface="Roboto Condensed"/>
              </a:rPr>
              <a:t>Mauris</a:t>
            </a:r>
            <a:endParaRPr lang="fr-FR" sz="2000">
              <a:latin typeface="Roboto Condensed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000" dirty="0">
                <a:latin typeface="Roboto Condensed"/>
              </a:rPr>
              <a:t> Email: millert1@scsk12.org</a:t>
            </a:r>
            <a:endParaRPr lang="fr-FR" sz="2000">
              <a:latin typeface="Roboto Condensed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r-FR" sz="2000">
              <a:latin typeface="Roboto Condensed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000" dirty="0">
                <a:latin typeface="Roboto Condensed"/>
              </a:rPr>
              <a:t>Teacher: Lisa Perkins</a:t>
            </a:r>
            <a:endParaRPr lang="fr-FR" sz="2000">
              <a:latin typeface="Roboto Condensed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000" dirty="0">
                <a:latin typeface="Roboto Condensed"/>
              </a:rPr>
              <a:t>Email: perkinsl@scsk12.org</a:t>
            </a:r>
            <a:endParaRPr lang="fr-FR" sz="2000">
              <a:latin typeface="Roboto Condense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457" y="534201"/>
            <a:ext cx="2528249" cy="41266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Main Office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120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</a:rPr>
              <a:pPr lv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18</a:t>
            </a:fld>
            <a:endParaRPr lang="en-US" sz="1200">
              <a:solidFill>
                <a:schemeClr val="tx1">
                  <a:lumMod val="75000"/>
                  <a:lumOff val="25000"/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39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180" y="299585"/>
            <a:ext cx="6012728" cy="7662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Leadership Team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275" y="1327350"/>
            <a:ext cx="7824628" cy="3624750"/>
          </a:xfrm>
        </p:spPr>
        <p:txBody>
          <a:bodyPr anchor="t"/>
          <a:lstStyle/>
          <a:p>
            <a:pPr lvl="0">
              <a:spcAft>
                <a:spcPts val="0"/>
              </a:spcAft>
              <a:buClrTx/>
              <a:buSzTx/>
              <a:buNone/>
            </a:pPr>
            <a:r>
              <a:rPr lang="en-US" sz="2000" dirty="0">
                <a:solidFill>
                  <a:srgbClr val="000000"/>
                </a:solidFill>
                <a:latin typeface="Roboto Condensed"/>
                <a:cs typeface="Arial"/>
                <a:sym typeface="Arial"/>
              </a:rPr>
              <a:t>Principal: Todd Shaffer		       Facilitator: Angie Pearson</a:t>
            </a:r>
          </a:p>
          <a:p>
            <a:pPr lvl="0">
              <a:spcAft>
                <a:spcPts val="0"/>
              </a:spcAft>
              <a:buClrTx/>
              <a:buSzTx/>
              <a:buNone/>
            </a:pPr>
            <a:r>
              <a:rPr lang="en-US" sz="2000" dirty="0">
                <a:solidFill>
                  <a:srgbClr val="000000"/>
                </a:solidFill>
                <a:latin typeface="Roboto Condensed"/>
                <a:cs typeface="Arial"/>
                <a:sym typeface="Arial"/>
              </a:rPr>
              <a:t>Phone: 901 830-3409		       Phone: 901 736-6754</a:t>
            </a:r>
          </a:p>
          <a:p>
            <a:pPr lvl="0">
              <a:spcAft>
                <a:spcPts val="0"/>
              </a:spcAft>
              <a:buClrTx/>
              <a:buSzTx/>
              <a:buNone/>
            </a:pPr>
            <a:r>
              <a:rPr lang="en-US" sz="2000" dirty="0">
                <a:solidFill>
                  <a:srgbClr val="000000"/>
                </a:solidFill>
                <a:latin typeface="Roboto Condensed"/>
                <a:cs typeface="Arial"/>
                <a:sym typeface="Arial"/>
              </a:rPr>
              <a:t>Email: </a:t>
            </a:r>
            <a:r>
              <a:rPr lang="en-US" sz="2000" dirty="0">
                <a:solidFill>
                  <a:srgbClr val="000000"/>
                </a:solidFill>
                <a:latin typeface="Roboto Condensed"/>
                <a:cs typeface="Arial"/>
                <a:sym typeface="Arial"/>
                <a:hlinkClick r:id="rId2"/>
              </a:rPr>
              <a:t>shaffert@scsk12.org</a:t>
            </a:r>
            <a:r>
              <a:rPr lang="en-US" sz="2000" dirty="0">
                <a:solidFill>
                  <a:srgbClr val="000000"/>
                </a:solidFill>
                <a:latin typeface="Roboto Condensed"/>
                <a:cs typeface="Arial"/>
                <a:sym typeface="Arial"/>
              </a:rPr>
              <a:t>	       Email: </a:t>
            </a:r>
            <a:r>
              <a:rPr lang="en-US" sz="2000" dirty="0">
                <a:solidFill>
                  <a:srgbClr val="000000"/>
                </a:solidFill>
                <a:latin typeface="Roboto Condensed"/>
                <a:cs typeface="Arial"/>
                <a:sym typeface="Arial"/>
                <a:hlinkClick r:id="rId3"/>
              </a:rPr>
              <a:t>pearsona2@scsk12.org</a:t>
            </a:r>
            <a:r>
              <a:rPr lang="en-US" sz="2000" dirty="0">
                <a:solidFill>
                  <a:srgbClr val="000000"/>
                </a:solidFill>
                <a:latin typeface="Roboto Condensed"/>
                <a:cs typeface="Arial"/>
                <a:sym typeface="Arial"/>
              </a:rPr>
              <a:t>  </a:t>
            </a:r>
          </a:p>
          <a:p>
            <a:pPr lvl="0">
              <a:spcAft>
                <a:spcPts val="0"/>
              </a:spcAft>
              <a:buClrTx/>
              <a:buSzTx/>
              <a:buNone/>
            </a:pPr>
            <a:endParaRPr lang="en-US" sz="2000" dirty="0">
              <a:solidFill>
                <a:srgbClr val="000000"/>
              </a:solidFill>
              <a:latin typeface="Roboto Condensed"/>
              <a:cs typeface="Arial"/>
              <a:sym typeface="Arial"/>
            </a:endParaRPr>
          </a:p>
          <a:p>
            <a:pPr lvl="0">
              <a:spcAft>
                <a:spcPts val="0"/>
              </a:spcAft>
              <a:buClrTx/>
              <a:buSzTx/>
              <a:buNone/>
            </a:pPr>
            <a:r>
              <a:rPr lang="en-US" sz="2000" dirty="0">
                <a:solidFill>
                  <a:srgbClr val="000000"/>
                </a:solidFill>
                <a:latin typeface="Roboto Condensed"/>
                <a:cs typeface="Arial"/>
                <a:sym typeface="Arial"/>
              </a:rPr>
              <a:t>Asst Principal: </a:t>
            </a:r>
            <a:r>
              <a:rPr lang="en-US" sz="2000" dirty="0" err="1">
                <a:solidFill>
                  <a:srgbClr val="000000"/>
                </a:solidFill>
                <a:latin typeface="Roboto Condensed"/>
                <a:cs typeface="Arial"/>
                <a:sym typeface="Arial"/>
              </a:rPr>
              <a:t>Herronda</a:t>
            </a:r>
            <a:r>
              <a:rPr lang="en-US" sz="2000" dirty="0">
                <a:solidFill>
                  <a:srgbClr val="000000"/>
                </a:solidFill>
                <a:latin typeface="Roboto Condensed"/>
                <a:cs typeface="Arial"/>
                <a:sym typeface="Arial"/>
              </a:rPr>
              <a:t> Harley     Facilitator: Jessica Coleman </a:t>
            </a:r>
          </a:p>
          <a:p>
            <a:pPr lvl="0">
              <a:spcAft>
                <a:spcPts val="0"/>
              </a:spcAft>
              <a:buClrTx/>
              <a:buSzTx/>
              <a:buNone/>
            </a:pPr>
            <a:r>
              <a:rPr lang="en-US" sz="2000" dirty="0">
                <a:solidFill>
                  <a:srgbClr val="000000"/>
                </a:solidFill>
                <a:latin typeface="Roboto Condensed"/>
                <a:cs typeface="Arial"/>
                <a:sym typeface="Arial"/>
              </a:rPr>
              <a:t>Phone: 901 230-2501		       Phone: 901 490-2156</a:t>
            </a:r>
          </a:p>
          <a:p>
            <a:pPr lvl="0">
              <a:spcAft>
                <a:spcPts val="0"/>
              </a:spcAft>
              <a:buClrTx/>
              <a:buSzTx/>
              <a:buNone/>
            </a:pPr>
            <a:r>
              <a:rPr lang="en-US" sz="2000" dirty="0">
                <a:solidFill>
                  <a:srgbClr val="000000"/>
                </a:solidFill>
                <a:latin typeface="Roboto Condensed"/>
                <a:cs typeface="Arial"/>
                <a:sym typeface="Arial"/>
              </a:rPr>
              <a:t>Email: </a:t>
            </a:r>
            <a:r>
              <a:rPr lang="en-US" sz="2000" dirty="0">
                <a:solidFill>
                  <a:srgbClr val="000000"/>
                </a:solidFill>
                <a:latin typeface="Roboto Condensed"/>
                <a:cs typeface="Arial"/>
                <a:sym typeface="Arial"/>
                <a:hlinkClick r:id="rId4"/>
              </a:rPr>
              <a:t>harleyhc@scsk12.org</a:t>
            </a:r>
            <a:r>
              <a:rPr lang="en-US" sz="2000" dirty="0">
                <a:solidFill>
                  <a:srgbClr val="000000"/>
                </a:solidFill>
                <a:latin typeface="Roboto Condensed"/>
                <a:cs typeface="Arial"/>
                <a:sym typeface="Arial"/>
              </a:rPr>
              <a:t>	       Email: </a:t>
            </a:r>
            <a:r>
              <a:rPr lang="en-US" sz="2000" dirty="0">
                <a:solidFill>
                  <a:srgbClr val="000000"/>
                </a:solidFill>
                <a:latin typeface="Roboto Condensed"/>
                <a:cs typeface="Arial"/>
                <a:sym typeface="Arial"/>
                <a:hlinkClick r:id="rId5"/>
              </a:rPr>
              <a:t>colemanjr@scsk12.org</a:t>
            </a:r>
            <a:r>
              <a:rPr lang="en-US" sz="2000" dirty="0">
                <a:solidFill>
                  <a:srgbClr val="000000"/>
                </a:solidFill>
                <a:latin typeface="Roboto Condensed"/>
                <a:cs typeface="Arial"/>
                <a:sym typeface="Arial"/>
              </a:rPr>
              <a:t> </a:t>
            </a:r>
          </a:p>
          <a:p>
            <a:pPr lvl="0">
              <a:spcAft>
                <a:spcPts val="0"/>
              </a:spcAft>
              <a:buClrTx/>
              <a:buSzTx/>
              <a:buNone/>
            </a:pPr>
            <a:endParaRPr lang="en-US" sz="2000" dirty="0">
              <a:solidFill>
                <a:srgbClr val="000000"/>
              </a:solidFill>
              <a:latin typeface="Roboto Condensed"/>
              <a:cs typeface="Arial"/>
              <a:sym typeface="Arial"/>
            </a:endParaRPr>
          </a:p>
          <a:p>
            <a:pPr lvl="0">
              <a:spcAft>
                <a:spcPts val="0"/>
              </a:spcAft>
              <a:buClrTx/>
              <a:buSzTx/>
              <a:buNone/>
            </a:pPr>
            <a:r>
              <a:rPr lang="en-US" sz="2000" dirty="0">
                <a:solidFill>
                  <a:srgbClr val="000000"/>
                </a:solidFill>
                <a:latin typeface="Roboto Condensed"/>
                <a:cs typeface="Arial"/>
                <a:sym typeface="Arial"/>
              </a:rPr>
              <a:t>PLC Coach: Shanika Jarrett</a:t>
            </a:r>
          </a:p>
          <a:p>
            <a:pPr lvl="0">
              <a:spcAft>
                <a:spcPts val="0"/>
              </a:spcAft>
              <a:buClrTx/>
              <a:buSzTx/>
              <a:buNone/>
            </a:pPr>
            <a:r>
              <a:rPr lang="en-US" sz="2000" dirty="0">
                <a:solidFill>
                  <a:srgbClr val="000000"/>
                </a:solidFill>
                <a:latin typeface="Roboto Condensed"/>
                <a:cs typeface="Arial"/>
                <a:sym typeface="Arial"/>
              </a:rPr>
              <a:t>Phone: 901 649-4476</a:t>
            </a:r>
          </a:p>
          <a:p>
            <a:pPr lvl="0">
              <a:spcAft>
                <a:spcPts val="0"/>
              </a:spcAft>
              <a:buClrTx/>
              <a:buSzTx/>
              <a:buNone/>
            </a:pPr>
            <a:r>
              <a:rPr lang="en-US" sz="2000" dirty="0">
                <a:solidFill>
                  <a:srgbClr val="000000"/>
                </a:solidFill>
                <a:latin typeface="Roboto Condensed"/>
                <a:cs typeface="Arial"/>
                <a:sym typeface="Arial"/>
              </a:rPr>
              <a:t>Email: </a:t>
            </a:r>
            <a:r>
              <a:rPr lang="en-US" sz="2000" dirty="0">
                <a:solidFill>
                  <a:srgbClr val="000000"/>
                </a:solidFill>
                <a:latin typeface="Roboto Condensed"/>
                <a:cs typeface="Arial"/>
                <a:sym typeface="Arial"/>
                <a:hlinkClick r:id="rId6"/>
              </a:rPr>
              <a:t>wrightsc@scsk12.org</a:t>
            </a:r>
            <a:r>
              <a:rPr lang="en-US" sz="2000" dirty="0">
                <a:solidFill>
                  <a:srgbClr val="000000"/>
                </a:solidFill>
                <a:latin typeface="Roboto Condensed"/>
                <a:cs typeface="Arial"/>
                <a:sym typeface="Arial"/>
              </a:rPr>
              <a:t> </a:t>
            </a:r>
          </a:p>
          <a:p>
            <a:pPr lvl="0">
              <a:spcAft>
                <a:spcPts val="0"/>
              </a:spcAft>
              <a:buClrTx/>
              <a:buSzTx/>
              <a:buNone/>
            </a:pPr>
            <a:endParaRPr lang="en-US" sz="2000" dirty="0">
              <a:solidFill>
                <a:srgbClr val="000000"/>
              </a:solidFill>
              <a:latin typeface="Roboto Condensed"/>
              <a:cs typeface="Arial"/>
              <a:sym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19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104815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766762"/>
            <a:ext cx="532209" cy="1571626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628308"/>
            <a:ext cx="302419" cy="1279073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480670"/>
            <a:ext cx="126206" cy="1284896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476787"/>
            <a:ext cx="246459" cy="130677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476786"/>
            <a:ext cx="8180897" cy="11560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879" y="600294"/>
            <a:ext cx="7698523" cy="9090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WES Meeting Agenda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9296" y="1963513"/>
            <a:ext cx="7281746" cy="267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Welcome Back to School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Overview of the School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Meet the Teachers &amp; Staff 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Online Learning Norms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Parent Support Strategies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45402" y="236467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How to Submit Assignments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Attendance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Lunch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Device Information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Homework Hotline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5991CD-2EF2-44DE-9293-EA98F3858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774" y="3315914"/>
            <a:ext cx="2215940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49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766762"/>
            <a:ext cx="532209" cy="1571626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628308"/>
            <a:ext cx="302419" cy="1279073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480670"/>
            <a:ext cx="126206" cy="1284896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476787"/>
            <a:ext cx="246459" cy="130677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476786"/>
            <a:ext cx="8180897" cy="11560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879" y="600294"/>
            <a:ext cx="7698523" cy="9090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Student Expectations 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25718" y="1867827"/>
            <a:ext cx="7281746" cy="267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sng" strike="noStrike" cap="none" spc="0" normalizeH="0" baseline="0" noProof="0">
                <a:ln>
                  <a:noFill/>
                </a:ln>
                <a:effectLst/>
                <a:uLnTx/>
                <a:uFillTx/>
                <a:hlinkClick r:id="rId2"/>
              </a:rPr>
              <a:t>(Please see SCS Virtual Code of Conduct</a:t>
            </a:r>
            <a:r>
              <a:rPr kumimoji="0" lang="en-US" sz="1400" b="0" i="0" u="sng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)</a:t>
            </a:r>
            <a:r>
              <a:rPr kumimoji="0" lang="en-US" sz="14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 </a:t>
            </a:r>
          </a:p>
          <a:p>
            <a:pPr marL="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pPr marL="0" lvl="0"/>
            <a:r>
              <a:rPr lang="en-US" sz="1400"/>
              <a:t>1.Working stations must be free of foreign objects that are not being utilized for instruction. </a:t>
            </a:r>
          </a:p>
          <a:p>
            <a:pPr marL="0" lvl="0"/>
            <a:endParaRPr lang="en-US" sz="1400"/>
          </a:p>
          <a:p>
            <a:pPr marL="0" lvl="0"/>
            <a:r>
              <a:rPr lang="en-US" sz="1400"/>
              <a:t>2.The recording device being used for instruction must be positioned to allow teachers to observe both the working space and student, especially during testing. </a:t>
            </a:r>
          </a:p>
          <a:p>
            <a:pPr marL="0" lvl="0"/>
            <a:endParaRPr lang="en-US" sz="1400"/>
          </a:p>
          <a:p>
            <a:pPr marL="0" lvl="0"/>
            <a:r>
              <a:rPr lang="en-US" sz="1400"/>
              <a:t>3.Eating and drinking are not allowed during virtual courses. This is hazardous to electronic devices and can also be distracting during instruction. </a:t>
            </a:r>
          </a:p>
          <a:p>
            <a:pPr marL="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pPr marL="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030718" y="4786884"/>
            <a:ext cx="514350" cy="2400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800"/>
              <a:pPr lvl="0">
                <a:spcBef>
                  <a:spcPts val="0"/>
                </a:spcBef>
                <a:spcAft>
                  <a:spcPts val="600"/>
                </a:spcAft>
                <a:buNone/>
              </a:pPr>
              <a:t>20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476623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766762"/>
            <a:ext cx="532209" cy="1571626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628308"/>
            <a:ext cx="302419" cy="1279073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480670"/>
            <a:ext cx="126206" cy="1284896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476787"/>
            <a:ext cx="246459" cy="130677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476786"/>
            <a:ext cx="8180897" cy="11560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879" y="600294"/>
            <a:ext cx="7698523" cy="9090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Student Expectations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718" y="1867827"/>
            <a:ext cx="7281746" cy="267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spcAft>
                <a:spcPts val="600"/>
              </a:spcAft>
            </a:pPr>
            <a:r>
              <a:rPr lang="en-US" sz="1800"/>
              <a:t>4.When possible, students are encouraged to work in areas that are isolated from other individuals and pets. Instructors will only require what the parent can reasonably provide.  </a:t>
            </a:r>
          </a:p>
          <a:p>
            <a:pPr indent="-228600" defTabSz="914400">
              <a:spcAft>
                <a:spcPts val="600"/>
              </a:spcAft>
            </a:pPr>
            <a:r>
              <a:rPr lang="en-US" sz="1800"/>
              <a:t>5.Additional electronic devices should not be kept or used within the visible working area, unless they are being utilized for instruction/are teacher approved. </a:t>
            </a:r>
          </a:p>
          <a:p>
            <a:pPr indent="-228600" defTabSz="914400">
              <a:spcAft>
                <a:spcPts val="600"/>
              </a:spcAft>
            </a:pPr>
            <a:r>
              <a:rPr lang="en-US" sz="1800"/>
              <a:t>6.Students will follow daily guidance from their teachers regarding best methods of communicating and participating during virtual schooling.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030718" y="4786884"/>
            <a:ext cx="514350" cy="2400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800"/>
              <a:pPr lvl="0">
                <a:spcBef>
                  <a:spcPts val="0"/>
                </a:spcBef>
                <a:spcAft>
                  <a:spcPts val="600"/>
                </a:spcAft>
                <a:buNone/>
              </a:pPr>
              <a:t>21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816633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766762"/>
            <a:ext cx="532209" cy="1571626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628308"/>
            <a:ext cx="302419" cy="1279073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480670"/>
            <a:ext cx="126206" cy="1284896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476787"/>
            <a:ext cx="246459" cy="130677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476786"/>
            <a:ext cx="8180897" cy="11560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8879" y="600294"/>
            <a:ext cx="7698523" cy="9090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Frequently Asked Technology Questions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25718" y="1867827"/>
            <a:ext cx="7281746" cy="267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spcAft>
                <a:spcPts val="600"/>
              </a:spcAft>
            </a:pPr>
            <a:r>
              <a:rPr lang="en-US" sz="1700"/>
              <a:t>How do I access the Microsoft Teams platform?</a:t>
            </a:r>
          </a:p>
          <a:p>
            <a:pPr indent="-228600" defTabSz="914400">
              <a:spcAft>
                <a:spcPts val="600"/>
              </a:spcAft>
            </a:pPr>
            <a:r>
              <a:rPr lang="en-US" sz="1700"/>
              <a:t>Microsoft Teams platform can be accessed in the Microsoft Teams app located on the home screen of your child’s Microsoft Surface Go.</a:t>
            </a:r>
          </a:p>
          <a:p>
            <a:pPr indent="-228600" defTabSz="914400">
              <a:spcAft>
                <a:spcPts val="600"/>
              </a:spcAft>
            </a:pPr>
            <a:r>
              <a:rPr lang="en-US" sz="1700"/>
              <a:t>How do students log into their classrooms?</a:t>
            </a:r>
          </a:p>
          <a:p>
            <a:pPr indent="-228600" defTabSz="914400">
              <a:spcAft>
                <a:spcPts val="600"/>
              </a:spcAft>
            </a:pPr>
            <a:r>
              <a:rPr lang="en-US" sz="1700"/>
              <a:t>Students will access their classrooms through the Microsoft Teams app located on the home screen of their device. Students will log in with their SCS email account.</a:t>
            </a:r>
          </a:p>
          <a:p>
            <a:pPr indent="-228600" defTabSz="914400">
              <a:spcAft>
                <a:spcPts val="600"/>
              </a:spcAft>
            </a:pPr>
            <a:r>
              <a:rPr lang="en-US" sz="1700"/>
              <a:t>How will students know their new classroom teacher?</a:t>
            </a:r>
          </a:p>
          <a:p>
            <a:pPr indent="-228600" defTabSz="914400">
              <a:spcAft>
                <a:spcPts val="600"/>
              </a:spcAft>
            </a:pPr>
            <a:r>
              <a:rPr lang="en-US" sz="1700"/>
              <a:t>Parents can log in to PowerSchool to view their child’s homeroom teacher.</a:t>
            </a:r>
          </a:p>
          <a:p>
            <a:pPr indent="-228600" defTabSz="914400">
              <a:spcAft>
                <a:spcPts val="600"/>
              </a:spcAft>
            </a:pPr>
            <a:endParaRPr lang="en-US" sz="17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030718" y="4786884"/>
            <a:ext cx="514350" cy="2400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800"/>
              <a:pPr lvl="0">
                <a:spcBef>
                  <a:spcPts val="0"/>
                </a:spcBef>
                <a:spcAft>
                  <a:spcPts val="600"/>
                </a:spcAft>
                <a:buNone/>
              </a:pPr>
              <a:t>22</a:t>
            </a:fld>
            <a:endParaRPr lang="en-US" sz="800"/>
          </a:p>
        </p:txBody>
      </p:sp>
      <p:sp>
        <p:nvSpPr>
          <p:cNvPr id="5" name="Rectangle 4"/>
          <p:cNvSpPr/>
          <p:nvPr/>
        </p:nvSpPr>
        <p:spPr>
          <a:xfrm>
            <a:off x="814275" y="1158775"/>
            <a:ext cx="643029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US" sz="2000">
              <a:latin typeface="Roboto Condensed"/>
            </a:endParaRPr>
          </a:p>
          <a:p>
            <a:pPr>
              <a:spcAft>
                <a:spcPts val="600"/>
              </a:spcAft>
            </a:pPr>
            <a:endParaRPr lang="en-US" sz="1200"/>
          </a:p>
          <a:p>
            <a:pPr>
              <a:spcAft>
                <a:spcPts val="600"/>
              </a:spcAft>
            </a:pPr>
            <a:endParaRPr lang="en-US" sz="1200"/>
          </a:p>
          <a:p>
            <a:pPr marL="228600" indent="-228600">
              <a:spcAft>
                <a:spcPts val="600"/>
              </a:spcAft>
              <a:buAutoNum type="arabicPeriod"/>
            </a:pPr>
            <a:endParaRPr lang="en-US" sz="1200"/>
          </a:p>
          <a:p>
            <a:pPr marL="228600" indent="-228600">
              <a:spcAft>
                <a:spcPts val="600"/>
              </a:spcAft>
              <a:buAutoNum type="arabicPeriod"/>
            </a:pPr>
            <a:endParaRPr lang="en-US" sz="1200"/>
          </a:p>
          <a:p>
            <a:pPr marL="228600" indent="-228600">
              <a:spcAft>
                <a:spcPts val="600"/>
              </a:spcAft>
              <a:buAutoNum type="arabicPeriod"/>
            </a:pPr>
            <a:endParaRPr lang="en-US" sz="1200"/>
          </a:p>
          <a:p>
            <a:pPr marL="228600" indent="-228600">
              <a:spcAft>
                <a:spcPts val="600"/>
              </a:spcAft>
              <a:buAutoNum type="arabicPeriod"/>
            </a:pPr>
            <a:endParaRPr lang="en-US" sz="1200"/>
          </a:p>
          <a:p>
            <a:pPr marL="228600" indent="-228600">
              <a:spcAft>
                <a:spcPts val="600"/>
              </a:spcAft>
              <a:buAutoNum type="arabicPeriod"/>
            </a:pPr>
            <a:endParaRPr lang="en-US" sz="1200"/>
          </a:p>
          <a:p>
            <a:pPr marL="228600" indent="-228600">
              <a:spcAft>
                <a:spcPts val="600"/>
              </a:spcAft>
              <a:buAutoNum type="arabicPeriod"/>
            </a:pPr>
            <a:endParaRPr lang="en-US" sz="1200"/>
          </a:p>
          <a:p>
            <a:pPr marL="228600" indent="-228600">
              <a:spcAft>
                <a:spcPts val="600"/>
              </a:spcAft>
              <a:buAutoNum type="arabicPeriod"/>
            </a:pPr>
            <a:endParaRPr lang="en-US" sz="1200"/>
          </a:p>
          <a:p>
            <a:pPr marL="228600" indent="-228600">
              <a:spcAft>
                <a:spcPts val="600"/>
              </a:spcAft>
              <a:buAutoNum type="arabicPeriod"/>
            </a:pP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59606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766762"/>
            <a:ext cx="532209" cy="1571626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628308"/>
            <a:ext cx="302419" cy="1279073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480670"/>
            <a:ext cx="126206" cy="1284896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476787"/>
            <a:ext cx="246459" cy="130677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476786"/>
            <a:ext cx="8180897" cy="11560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879" y="600294"/>
            <a:ext cx="7698523" cy="9090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Frequently Asked Technology Questions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718" y="1867827"/>
            <a:ext cx="7281746" cy="267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spcAft>
                <a:spcPts val="600"/>
              </a:spcAft>
            </a:pPr>
            <a:r>
              <a:rPr lang="en-US" sz="1700"/>
              <a:t>How will teachers update parents on student academic progress and conduct?</a:t>
            </a:r>
          </a:p>
          <a:p>
            <a:pPr indent="-228600" defTabSz="914400">
              <a:spcAft>
                <a:spcPts val="600"/>
              </a:spcAft>
            </a:pPr>
            <a:r>
              <a:rPr lang="en-US" sz="1700"/>
              <a:t>Teachers will communicate with parents through Microsoft Teams, ClassDojo, Remind, or GroupMe. Parents can access student grades and conduct in PowerSchool and Grades tab in Microsoft Teams.</a:t>
            </a:r>
          </a:p>
          <a:p>
            <a:pPr indent="-228600" defTabSz="914400">
              <a:spcAft>
                <a:spcPts val="600"/>
              </a:spcAft>
            </a:pPr>
            <a:r>
              <a:rPr lang="en-US" sz="1700"/>
              <a:t>How will students turn in assignments?</a:t>
            </a:r>
          </a:p>
          <a:p>
            <a:pPr indent="-228600" defTabSz="914400">
              <a:spcAft>
                <a:spcPts val="600"/>
              </a:spcAft>
            </a:pPr>
            <a:r>
              <a:rPr lang="en-US" sz="1700"/>
              <a:t>Students will turn in assignments in the Assignment tab in Microsoft Teams.</a:t>
            </a:r>
          </a:p>
          <a:p>
            <a:pPr indent="-228600" defTabSz="914400">
              <a:spcAft>
                <a:spcPts val="600"/>
              </a:spcAft>
            </a:pPr>
            <a:r>
              <a:rPr lang="en-US" sz="1700"/>
              <a:t>How can I check my student’s academic progress?</a:t>
            </a:r>
          </a:p>
          <a:p>
            <a:pPr indent="-228600" defTabSz="914400">
              <a:spcAft>
                <a:spcPts val="600"/>
              </a:spcAft>
            </a:pPr>
            <a:r>
              <a:rPr lang="en-US" sz="1700"/>
              <a:t>Students' academic progress can be checked in PowerSchool. It also can be accessed in the Grades tab in Microsoft Teams.</a:t>
            </a:r>
          </a:p>
          <a:p>
            <a:pPr indent="-228600" defTabSz="914400">
              <a:spcAft>
                <a:spcPts val="600"/>
              </a:spcAft>
            </a:pPr>
            <a:endParaRPr lang="en-US" sz="17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030718" y="4786884"/>
            <a:ext cx="514350" cy="2400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800"/>
              <a:pPr lvl="0">
                <a:spcBef>
                  <a:spcPts val="0"/>
                </a:spcBef>
                <a:spcAft>
                  <a:spcPts val="600"/>
                </a:spcAft>
                <a:buNone/>
              </a:pPr>
              <a:t>23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927929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766762"/>
            <a:ext cx="532209" cy="1571626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628308"/>
            <a:ext cx="302419" cy="1279073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480670"/>
            <a:ext cx="126206" cy="1284896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476787"/>
            <a:ext cx="246459" cy="130677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476786"/>
            <a:ext cx="8180897" cy="11560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8879" y="600294"/>
            <a:ext cx="7698523" cy="9090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Frequently Asked Technology Questions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25718" y="1867827"/>
            <a:ext cx="7281746" cy="267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spcAft>
                <a:spcPts val="600"/>
              </a:spcAft>
            </a:pPr>
            <a:r>
              <a:rPr lang="en-US" sz="1500"/>
              <a:t>How do you access the grade-level classroom calendars?</a:t>
            </a:r>
          </a:p>
          <a:p>
            <a:pPr indent="-228600" defTabSz="914400">
              <a:spcAft>
                <a:spcPts val="600"/>
              </a:spcAft>
            </a:pPr>
            <a:r>
              <a:rPr lang="en-US" sz="1500"/>
              <a:t>Teachers will post newsletters and monthly calendars in the General tab in Microsoft Teams.</a:t>
            </a:r>
          </a:p>
          <a:p>
            <a:pPr indent="-228600" defTabSz="914400">
              <a:spcAft>
                <a:spcPts val="600"/>
              </a:spcAft>
            </a:pPr>
            <a:r>
              <a:rPr lang="en-US" sz="1500"/>
              <a:t>How will students know when to come back from classroom breaks?</a:t>
            </a:r>
          </a:p>
          <a:p>
            <a:pPr indent="-228600" defTabSz="914400">
              <a:spcAft>
                <a:spcPts val="600"/>
              </a:spcAft>
            </a:pPr>
            <a:r>
              <a:rPr lang="en-US" sz="1500"/>
              <a:t>Students will stay logged in to Microsoft Teams during breaks.</a:t>
            </a:r>
          </a:p>
          <a:p>
            <a:pPr indent="-228600" defTabSz="914400">
              <a:spcAft>
                <a:spcPts val="600"/>
              </a:spcAft>
            </a:pPr>
            <a:r>
              <a:rPr lang="en-US" sz="1500"/>
              <a:t>Who should I call if I am having problems with technology?</a:t>
            </a:r>
          </a:p>
          <a:p>
            <a:pPr indent="-228600" defTabSz="914400">
              <a:spcAft>
                <a:spcPts val="600"/>
              </a:spcAft>
            </a:pPr>
            <a:r>
              <a:rPr lang="en-US" sz="1500"/>
              <a:t>Instructional Facilitator, Ms. Jessica Coleman: 901-878-0256</a:t>
            </a:r>
          </a:p>
          <a:p>
            <a:pPr indent="-228600" defTabSz="914400">
              <a:spcAft>
                <a:spcPts val="600"/>
              </a:spcAft>
            </a:pPr>
            <a:r>
              <a:rPr lang="en-US" sz="1500"/>
              <a:t>Assistant Principal, Mrs. Herronda Harley: 901-230-2501</a:t>
            </a:r>
          </a:p>
          <a:p>
            <a:pPr indent="-228600" defTabSz="914400">
              <a:spcAft>
                <a:spcPts val="600"/>
              </a:spcAft>
            </a:pPr>
            <a:r>
              <a:rPr lang="en-US" sz="1500"/>
              <a:t>Principal, Dr. Todd Shaffer: 901-830-3409</a:t>
            </a:r>
          </a:p>
          <a:p>
            <a:pPr marL="342900" indent="-228600" defTabSz="914400">
              <a:spcAft>
                <a:spcPts val="600"/>
              </a:spcAft>
            </a:pPr>
            <a:endParaRPr lang="en-US" sz="15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030718" y="4786884"/>
            <a:ext cx="514350" cy="2400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800"/>
              <a:pPr lvl="0">
                <a:spcBef>
                  <a:spcPts val="0"/>
                </a:spcBef>
                <a:spcAft>
                  <a:spcPts val="600"/>
                </a:spcAft>
                <a:buNone/>
              </a:pPr>
              <a:t>24</a:t>
            </a:fld>
            <a:endParaRPr lang="en-US" sz="800"/>
          </a:p>
        </p:txBody>
      </p:sp>
      <p:sp>
        <p:nvSpPr>
          <p:cNvPr id="7" name="Rectangle 6"/>
          <p:cNvSpPr/>
          <p:nvPr/>
        </p:nvSpPr>
        <p:spPr>
          <a:xfrm>
            <a:off x="501445" y="1556088"/>
            <a:ext cx="7216877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US" sz="2000">
              <a:latin typeface="Roboto Condensed"/>
            </a:endParaRPr>
          </a:p>
          <a:p>
            <a:pPr>
              <a:spcAft>
                <a:spcPts val="600"/>
              </a:spcAft>
            </a:pPr>
            <a:endParaRPr lang="en-US" sz="2000">
              <a:latin typeface="Roboto Condensed"/>
            </a:endParaRPr>
          </a:p>
          <a:p>
            <a:pPr>
              <a:spcAft>
                <a:spcPts val="600"/>
              </a:spcAft>
            </a:pPr>
            <a:endParaRPr lang="en-US" sz="2000">
              <a:latin typeface="Roboto Condensed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Roboto Condensed"/>
              </a:rPr>
              <a:t> </a:t>
            </a:r>
            <a:endParaRPr lang="en-US" sz="2000">
              <a:latin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535144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766762"/>
            <a:ext cx="532209" cy="1571626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628308"/>
            <a:ext cx="302419" cy="1279073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480670"/>
            <a:ext cx="126206" cy="1284896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476787"/>
            <a:ext cx="246459" cy="130677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476786"/>
            <a:ext cx="8180897" cy="11560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879" y="600294"/>
            <a:ext cx="7698523" cy="9090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Attendance Requirement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5718" y="1867827"/>
            <a:ext cx="7281746" cy="267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Attendance policies and expectations will remain the same for the 2020-21 school year.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Parents of students who participate in online learning will need to email the homeroom teacher the reason for any absences within two (2) days.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Communication between the parent and the homeroom teacher must also take place for any student checking in late or leaving early from the online learning platform</a:t>
            </a:r>
            <a:r>
              <a:rPr lang="en-US" dirty="0"/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030718" y="4786884"/>
            <a:ext cx="514350" cy="2400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800"/>
              <a:pPr lvl="0">
                <a:spcBef>
                  <a:spcPts val="0"/>
                </a:spcBef>
                <a:spcAft>
                  <a:spcPts val="600"/>
                </a:spcAft>
                <a:buNone/>
              </a:pPr>
              <a:t>25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499661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766762"/>
            <a:ext cx="532209" cy="1571626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628308"/>
            <a:ext cx="302419" cy="1279073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480670"/>
            <a:ext cx="126206" cy="1284896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476787"/>
            <a:ext cx="246459" cy="130677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476786"/>
            <a:ext cx="8180897" cy="11560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8879" y="600294"/>
            <a:ext cx="7698523" cy="9090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Lunch pick-up for virtual learners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5718" y="1867827"/>
            <a:ext cx="7281746" cy="267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1"/>
              <a:t>Meal Times and Days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/>
              <a:t>Thursday 9:00 am – 12:00 pm and 1:00 pm to 5:00 pm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/>
              <a:t>Friday 7:00 am to 9:00 am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/>
              <a:t>Meal preparation will still happen at every school site with enhanced procedures for health and safety.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/>
              <a:t>    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/>
              <a:t>Multi-day meal packs will be available for pick-up to reduce the number of times families have to come to campus.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/>
              <a:t>Meals will be served from a modified menu of cold items and items that can be easily reheated or stored at home.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30718" y="4786884"/>
            <a:ext cx="514350" cy="2400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800"/>
              <a:pPr lvl="0">
                <a:spcBef>
                  <a:spcPts val="0"/>
                </a:spcBef>
                <a:spcAft>
                  <a:spcPts val="600"/>
                </a:spcAft>
                <a:buNone/>
              </a:pPr>
              <a:t>26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463140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766762"/>
            <a:ext cx="532209" cy="1571626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628308"/>
            <a:ext cx="302419" cy="1279073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480670"/>
            <a:ext cx="126206" cy="1284896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476787"/>
            <a:ext cx="246459" cy="130677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476786"/>
            <a:ext cx="8180897" cy="11560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879" y="600294"/>
            <a:ext cx="7698523" cy="9090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Device Information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5718" y="1867827"/>
            <a:ext cx="7281746" cy="267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 (Please see </a:t>
            </a:r>
            <a:r>
              <a:rPr lang="en-US" sz="1500" u="sng">
                <a:hlinkClick r:id="rId2"/>
              </a:rPr>
              <a:t>device toolkit</a:t>
            </a:r>
            <a:r>
              <a:rPr lang="en-US" sz="1500" u="sng"/>
              <a:t>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Broken/Stolen Device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How to Videos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Device Safety/School &amp; Home Maintanence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/>
              <a:t>Technical Support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30718" y="4786884"/>
            <a:ext cx="514350" cy="2400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800"/>
              <a:pPr lvl="0">
                <a:spcBef>
                  <a:spcPts val="0"/>
                </a:spcBef>
                <a:spcAft>
                  <a:spcPts val="600"/>
                </a:spcAft>
                <a:buNone/>
              </a:pPr>
              <a:t>27</a:t>
            </a:fld>
            <a:endParaRPr lang="en-US" sz="800"/>
          </a:p>
        </p:txBody>
      </p:sp>
      <p:sp>
        <p:nvSpPr>
          <p:cNvPr id="5" name="AutoShape 2" descr="Image result for What does it take to be a champion? Desire, dedication, determination, concentration and the will to win.Read more at https://www.brainyquote.com/topics/dedic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66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766762"/>
            <a:ext cx="532209" cy="1571626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628308"/>
            <a:ext cx="302419" cy="1279073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480670"/>
            <a:ext cx="126206" cy="1284896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476787"/>
            <a:ext cx="246459" cy="130677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476786"/>
            <a:ext cx="8180897" cy="11560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879" y="600294"/>
            <a:ext cx="7698523" cy="9090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Homework Hotline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5718" y="1867827"/>
            <a:ext cx="7281746" cy="267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Please find homework hotline support in </a:t>
            </a:r>
            <a:r>
              <a:rPr lang="en-US" u="sng">
                <a:hlinkClick r:id="rId2"/>
              </a:rPr>
              <a:t>English</a:t>
            </a:r>
            <a:r>
              <a:rPr lang="en-US"/>
              <a:t>, </a:t>
            </a:r>
            <a:r>
              <a:rPr lang="en-US" u="sng">
                <a:hlinkClick r:id="rId3"/>
              </a:rPr>
              <a:t>Arabic</a:t>
            </a:r>
            <a:r>
              <a:rPr lang="en-US"/>
              <a:t>, and </a:t>
            </a:r>
            <a:r>
              <a:rPr lang="en-US" u="sng">
                <a:hlinkClick r:id="rId4"/>
              </a:rPr>
              <a:t>Spanish</a:t>
            </a:r>
            <a:r>
              <a:rPr lang="en-US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HOTLINE WILL REOPEN FOR THE 2020-21 SCHOOL YEAR ON AUGUST 10! </a:t>
            </a:r>
            <a:br>
              <a:rPr lang="en-US" b="1"/>
            </a:br>
            <a:r>
              <a:rPr lang="en-US" b="1"/>
              <a:t>TEACHERS WILL BE AVAILABLE </a:t>
            </a:r>
            <a:br>
              <a:rPr lang="en-US" b="1"/>
            </a:br>
            <a:r>
              <a:rPr lang="en-US" b="1"/>
              <a:t>4PM–8PM, MONDAYS THROUGH THURSDAYS.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30718" y="4786884"/>
            <a:ext cx="514350" cy="2400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800"/>
              <a:pPr lvl="0">
                <a:spcBef>
                  <a:spcPts val="0"/>
                </a:spcBef>
                <a:spcAft>
                  <a:spcPts val="600"/>
                </a:spcAft>
                <a:buNone/>
              </a:pPr>
              <a:t>28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903932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482600"/>
            <a:ext cx="8408193" cy="558627"/>
          </a:xfrm>
        </p:spPr>
        <p:txBody>
          <a:bodyPr vert="horz" lIns="91440" tIns="45720" rIns="91440" bIns="45720" rtlCol="0">
            <a:normAutofit/>
          </a:bodyPr>
          <a:lstStyle/>
          <a:p>
            <a:pPr algn="ctr" defTabSz="914400"/>
            <a:r>
              <a:rPr lang="en-US" sz="2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WES Schedule K-2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spcAft>
                  <a:spcPts val="600"/>
                </a:spcAft>
                <a:buNone/>
              </a:pPr>
              <a:t>29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58336"/>
              </p:ext>
            </p:extLst>
          </p:nvPr>
        </p:nvGraphicFramePr>
        <p:xfrm>
          <a:off x="520249" y="1256420"/>
          <a:ext cx="8103506" cy="329565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83971">
                  <a:extLst>
                    <a:ext uri="{9D8B030D-6E8A-4147-A177-3AD203B41FA5}">
                      <a16:colId xmlns:a16="http://schemas.microsoft.com/office/drawing/2014/main" val="2501484337"/>
                    </a:ext>
                  </a:extLst>
                </a:gridCol>
                <a:gridCol w="1740700">
                  <a:extLst>
                    <a:ext uri="{9D8B030D-6E8A-4147-A177-3AD203B41FA5}">
                      <a16:colId xmlns:a16="http://schemas.microsoft.com/office/drawing/2014/main" val="4037493090"/>
                    </a:ext>
                  </a:extLst>
                </a:gridCol>
                <a:gridCol w="234431">
                  <a:extLst>
                    <a:ext uri="{9D8B030D-6E8A-4147-A177-3AD203B41FA5}">
                      <a16:colId xmlns:a16="http://schemas.microsoft.com/office/drawing/2014/main" val="1545745690"/>
                    </a:ext>
                  </a:extLst>
                </a:gridCol>
                <a:gridCol w="747556">
                  <a:extLst>
                    <a:ext uri="{9D8B030D-6E8A-4147-A177-3AD203B41FA5}">
                      <a16:colId xmlns:a16="http://schemas.microsoft.com/office/drawing/2014/main" val="606537842"/>
                    </a:ext>
                  </a:extLst>
                </a:gridCol>
                <a:gridCol w="948974">
                  <a:extLst>
                    <a:ext uri="{9D8B030D-6E8A-4147-A177-3AD203B41FA5}">
                      <a16:colId xmlns:a16="http://schemas.microsoft.com/office/drawing/2014/main" val="1657308084"/>
                    </a:ext>
                  </a:extLst>
                </a:gridCol>
                <a:gridCol w="948974">
                  <a:extLst>
                    <a:ext uri="{9D8B030D-6E8A-4147-A177-3AD203B41FA5}">
                      <a16:colId xmlns:a16="http://schemas.microsoft.com/office/drawing/2014/main" val="1264988284"/>
                    </a:ext>
                  </a:extLst>
                </a:gridCol>
                <a:gridCol w="234431">
                  <a:extLst>
                    <a:ext uri="{9D8B030D-6E8A-4147-A177-3AD203B41FA5}">
                      <a16:colId xmlns:a16="http://schemas.microsoft.com/office/drawing/2014/main" val="1587094558"/>
                    </a:ext>
                  </a:extLst>
                </a:gridCol>
                <a:gridCol w="783971">
                  <a:extLst>
                    <a:ext uri="{9D8B030D-6E8A-4147-A177-3AD203B41FA5}">
                      <a16:colId xmlns:a16="http://schemas.microsoft.com/office/drawing/2014/main" val="3212593359"/>
                    </a:ext>
                  </a:extLst>
                </a:gridCol>
                <a:gridCol w="653207">
                  <a:extLst>
                    <a:ext uri="{9D8B030D-6E8A-4147-A177-3AD203B41FA5}">
                      <a16:colId xmlns:a16="http://schemas.microsoft.com/office/drawing/2014/main" val="2795808268"/>
                    </a:ext>
                  </a:extLst>
                </a:gridCol>
                <a:gridCol w="1027291">
                  <a:extLst>
                    <a:ext uri="{9D8B030D-6E8A-4147-A177-3AD203B41FA5}">
                      <a16:colId xmlns:a16="http://schemas.microsoft.com/office/drawing/2014/main" val="140409168"/>
                    </a:ext>
                  </a:extLst>
                </a:gridCol>
              </a:tblGrid>
              <a:tr h="2129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Time</a:t>
                      </a:r>
                      <a:endParaRPr lang="en-US" sz="11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KK</a:t>
                      </a:r>
                      <a:endParaRPr lang="en-US" sz="11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  <a:endParaRPr lang="en-US" sz="11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Time</a:t>
                      </a:r>
                      <a:endParaRPr lang="en-US" sz="11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1</a:t>
                      </a:r>
                      <a:r>
                        <a:rPr lang="en-US" sz="1100" b="1" baseline="30000">
                          <a:effectLst/>
                        </a:rPr>
                        <a:t>st</a:t>
                      </a:r>
                      <a:r>
                        <a:rPr lang="en-US" sz="1100" b="1">
                          <a:effectLst/>
                        </a:rPr>
                        <a:t> Grade </a:t>
                      </a:r>
                      <a:endParaRPr lang="en-US" sz="11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  <a:endParaRPr lang="en-US" sz="11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Time</a:t>
                      </a:r>
                      <a:endParaRPr lang="en-US" sz="11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2</a:t>
                      </a:r>
                      <a:r>
                        <a:rPr lang="en-US" sz="1100" b="1" baseline="30000">
                          <a:effectLst/>
                        </a:rPr>
                        <a:t>nd</a:t>
                      </a:r>
                      <a:r>
                        <a:rPr lang="en-US" sz="1100" b="1">
                          <a:effectLst/>
                        </a:rPr>
                        <a:t> Grade </a:t>
                      </a:r>
                      <a:r>
                        <a:rPr lang="en-US" sz="1100" b="1" baseline="30000">
                          <a:effectLst/>
                        </a:rPr>
                        <a:t> </a:t>
                      </a:r>
                      <a:endParaRPr lang="en-US" sz="11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41887"/>
                  </a:ext>
                </a:extLst>
              </a:tr>
              <a:tr h="197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8:00-8:15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DO Now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8:00-8:15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DO Now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8:00-8:15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DO Now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252973"/>
                  </a:ext>
                </a:extLst>
              </a:tr>
              <a:tr h="3559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8:15-9:05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Support Class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8:15-9:10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RTI2 Intervention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RTI2 Intervention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8:15-10:15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ELA/SS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Math/Science 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extLst>
                  <a:ext uri="{0D108BD9-81ED-4DB2-BD59-A6C34878D82A}">
                    <a16:rowId xmlns:a16="http://schemas.microsoft.com/office/drawing/2014/main" val="2004783823"/>
                  </a:ext>
                </a:extLst>
              </a:tr>
              <a:tr h="3559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9:05-10:45</a:t>
                      </a:r>
                      <a:endParaRPr lang="en-US" sz="11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ELA Instructional Block 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(Foundational Skills)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9:10-10:00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Support Class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10:15-11:05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Support Class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461581"/>
                  </a:ext>
                </a:extLst>
              </a:tr>
              <a:tr h="197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10:45-11:30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RTI2 Intervention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41968"/>
                  </a:ext>
                </a:extLst>
              </a:tr>
              <a:tr h="3559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11:30-12:05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Lunch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10:00-12:00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ELA 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Foundational Skills/Wonders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11:15-11:50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Lunch 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967119"/>
                  </a:ext>
                </a:extLst>
              </a:tr>
              <a:tr h="3559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12:05-12:20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Physical Activity/Recess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12:00-12:35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Lunch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11:50-1:50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ELA/SS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Math/Science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extLst>
                  <a:ext uri="{0D108BD9-81ED-4DB2-BD59-A6C34878D82A}">
                    <a16:rowId xmlns:a16="http://schemas.microsoft.com/office/drawing/2014/main" val="1715283436"/>
                  </a:ext>
                </a:extLst>
              </a:tr>
              <a:tr h="3559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12:20-1:20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ELA Instructional Block Wonders  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12:35-2:40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Math/Science/Social Studies 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1:50-2:35 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RTI2 Intervention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2104"/>
                  </a:ext>
                </a:extLst>
              </a:tr>
              <a:tr h="3559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1:20-2:20 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Math        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2:40-3:00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Physical Activity/Recess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2:35-2:55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              Physical Activity/Recess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862676"/>
                  </a:ext>
                </a:extLst>
              </a:tr>
              <a:tr h="3559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2:20-3:00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         Social Studies/Science/Dismissal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3:00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Dismissal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2:55-3:00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Dismissal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655880"/>
                  </a:ext>
                </a:extLst>
              </a:tr>
              <a:tr h="197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3:00-3:15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Classroom</a:t>
                      </a:r>
                      <a:r>
                        <a:rPr lang="en-US" sz="1000" baseline="0">
                          <a:effectLst/>
                        </a:rPr>
                        <a:t> Meeting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3:00-3:15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Classroom</a:t>
                      </a:r>
                      <a:r>
                        <a:rPr lang="en-US" sz="1000" baseline="0">
                          <a:effectLst/>
                        </a:rPr>
                        <a:t> Meeting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3:00-3:15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Classroom</a:t>
                      </a:r>
                      <a:r>
                        <a:rPr lang="en-US" sz="1000" baseline="0">
                          <a:effectLst/>
                        </a:rPr>
                        <a:t> Meeting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74" marR="4587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12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301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WES School-Wide ELA TN Ready Scores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</a:t>
            </a:fld>
            <a:endParaRPr lang="e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19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482600"/>
            <a:ext cx="8408193" cy="558627"/>
          </a:xfrm>
        </p:spPr>
        <p:txBody>
          <a:bodyPr vert="horz" lIns="91440" tIns="45720" rIns="91440" bIns="45720" rtlCol="0">
            <a:normAutofit/>
          </a:bodyPr>
          <a:lstStyle/>
          <a:p>
            <a:pPr algn="ctr" defTabSz="914400"/>
            <a:r>
              <a:rPr lang="en-US" sz="2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WES Schedule 3-5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spcAft>
                  <a:spcPts val="600"/>
                </a:spcAft>
                <a:buNone/>
              </a:pPr>
              <a:t>30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192474"/>
              </p:ext>
            </p:extLst>
          </p:nvPr>
        </p:nvGraphicFramePr>
        <p:xfrm>
          <a:off x="482600" y="1541182"/>
          <a:ext cx="8204765" cy="2726131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834691">
                  <a:extLst>
                    <a:ext uri="{9D8B030D-6E8A-4147-A177-3AD203B41FA5}">
                      <a16:colId xmlns:a16="http://schemas.microsoft.com/office/drawing/2014/main" val="3281932669"/>
                    </a:ext>
                  </a:extLst>
                </a:gridCol>
                <a:gridCol w="756668">
                  <a:extLst>
                    <a:ext uri="{9D8B030D-6E8A-4147-A177-3AD203B41FA5}">
                      <a16:colId xmlns:a16="http://schemas.microsoft.com/office/drawing/2014/main" val="847621445"/>
                    </a:ext>
                  </a:extLst>
                </a:gridCol>
                <a:gridCol w="814425">
                  <a:extLst>
                    <a:ext uri="{9D8B030D-6E8A-4147-A177-3AD203B41FA5}">
                      <a16:colId xmlns:a16="http://schemas.microsoft.com/office/drawing/2014/main" val="3003902259"/>
                    </a:ext>
                  </a:extLst>
                </a:gridCol>
                <a:gridCol w="231454">
                  <a:extLst>
                    <a:ext uri="{9D8B030D-6E8A-4147-A177-3AD203B41FA5}">
                      <a16:colId xmlns:a16="http://schemas.microsoft.com/office/drawing/2014/main" val="4222764486"/>
                    </a:ext>
                  </a:extLst>
                </a:gridCol>
                <a:gridCol w="861966">
                  <a:extLst>
                    <a:ext uri="{9D8B030D-6E8A-4147-A177-3AD203B41FA5}">
                      <a16:colId xmlns:a16="http://schemas.microsoft.com/office/drawing/2014/main" val="1096739970"/>
                    </a:ext>
                  </a:extLst>
                </a:gridCol>
                <a:gridCol w="643773">
                  <a:extLst>
                    <a:ext uri="{9D8B030D-6E8A-4147-A177-3AD203B41FA5}">
                      <a16:colId xmlns:a16="http://schemas.microsoft.com/office/drawing/2014/main" val="3125556503"/>
                    </a:ext>
                  </a:extLst>
                </a:gridCol>
                <a:gridCol w="71978">
                  <a:extLst>
                    <a:ext uri="{9D8B030D-6E8A-4147-A177-3AD203B41FA5}">
                      <a16:colId xmlns:a16="http://schemas.microsoft.com/office/drawing/2014/main" val="414965544"/>
                    </a:ext>
                  </a:extLst>
                </a:gridCol>
                <a:gridCol w="438415">
                  <a:extLst>
                    <a:ext uri="{9D8B030D-6E8A-4147-A177-3AD203B41FA5}">
                      <a16:colId xmlns:a16="http://schemas.microsoft.com/office/drawing/2014/main" val="2225341117"/>
                    </a:ext>
                  </a:extLst>
                </a:gridCol>
                <a:gridCol w="715970">
                  <a:extLst>
                    <a:ext uri="{9D8B030D-6E8A-4147-A177-3AD203B41FA5}">
                      <a16:colId xmlns:a16="http://schemas.microsoft.com/office/drawing/2014/main" val="2616853068"/>
                    </a:ext>
                  </a:extLst>
                </a:gridCol>
                <a:gridCol w="231454">
                  <a:extLst>
                    <a:ext uri="{9D8B030D-6E8A-4147-A177-3AD203B41FA5}">
                      <a16:colId xmlns:a16="http://schemas.microsoft.com/office/drawing/2014/main" val="1647791637"/>
                    </a:ext>
                  </a:extLst>
                </a:gridCol>
                <a:gridCol w="764100">
                  <a:extLst>
                    <a:ext uri="{9D8B030D-6E8A-4147-A177-3AD203B41FA5}">
                      <a16:colId xmlns:a16="http://schemas.microsoft.com/office/drawing/2014/main" val="126650089"/>
                    </a:ext>
                  </a:extLst>
                </a:gridCol>
                <a:gridCol w="643773">
                  <a:extLst>
                    <a:ext uri="{9D8B030D-6E8A-4147-A177-3AD203B41FA5}">
                      <a16:colId xmlns:a16="http://schemas.microsoft.com/office/drawing/2014/main" val="1971616052"/>
                    </a:ext>
                  </a:extLst>
                </a:gridCol>
                <a:gridCol w="473711">
                  <a:extLst>
                    <a:ext uri="{9D8B030D-6E8A-4147-A177-3AD203B41FA5}">
                      <a16:colId xmlns:a16="http://schemas.microsoft.com/office/drawing/2014/main" val="1148674511"/>
                    </a:ext>
                  </a:extLst>
                </a:gridCol>
                <a:gridCol w="722387">
                  <a:extLst>
                    <a:ext uri="{9D8B030D-6E8A-4147-A177-3AD203B41FA5}">
                      <a16:colId xmlns:a16="http://schemas.microsoft.com/office/drawing/2014/main" val="3878831398"/>
                    </a:ext>
                  </a:extLst>
                </a:gridCol>
              </a:tblGrid>
              <a:tr h="20638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Time</a:t>
                      </a:r>
                      <a:endParaRPr lang="en-US" sz="11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3</a:t>
                      </a:r>
                      <a:r>
                        <a:rPr lang="en-US" sz="1100" b="1" baseline="30000">
                          <a:effectLst/>
                        </a:rPr>
                        <a:t>rd</a:t>
                      </a:r>
                      <a:r>
                        <a:rPr lang="en-US" sz="1100" b="1">
                          <a:effectLst/>
                        </a:rPr>
                        <a:t> Grade</a:t>
                      </a:r>
                      <a:endParaRPr lang="en-US" sz="11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  <a:endParaRPr lang="en-US" sz="11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Time</a:t>
                      </a:r>
                      <a:endParaRPr lang="en-US" sz="11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4</a:t>
                      </a:r>
                      <a:r>
                        <a:rPr lang="en-US" sz="1100" b="1" baseline="30000">
                          <a:effectLst/>
                        </a:rPr>
                        <a:t>th</a:t>
                      </a:r>
                      <a:r>
                        <a:rPr lang="en-US" sz="1100" b="1">
                          <a:effectLst/>
                        </a:rPr>
                        <a:t> Grade </a:t>
                      </a:r>
                      <a:endParaRPr lang="en-US" sz="11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 </a:t>
                      </a:r>
                      <a:endParaRPr lang="en-US" sz="11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Time</a:t>
                      </a:r>
                      <a:endParaRPr lang="en-US" sz="11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 5</a:t>
                      </a:r>
                      <a:r>
                        <a:rPr lang="en-US" sz="1100" b="1" baseline="30000">
                          <a:effectLst/>
                        </a:rPr>
                        <a:t>th</a:t>
                      </a:r>
                      <a:r>
                        <a:rPr lang="en-US" sz="1100" b="1">
                          <a:effectLst/>
                        </a:rPr>
                        <a:t> Grade</a:t>
                      </a:r>
                      <a:endParaRPr lang="en-US" sz="11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621518"/>
                  </a:ext>
                </a:extLst>
              </a:tr>
              <a:tr h="1909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8:00-8:15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DO Now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8:00-8:15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DO Now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8:00-8:15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DO Now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813815"/>
                  </a:ext>
                </a:extLst>
              </a:tr>
              <a:tr h="1909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8:15-10:10 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ELA/SS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Math/Sci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8:15-9:00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RTI2 Intervention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8:15-9:00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RTI2 Intervention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070634"/>
                  </a:ext>
                </a:extLst>
              </a:tr>
              <a:tr h="3450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10:10-12:20 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ELA/SS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Math/Sci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9:00-10:20 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ELA/SS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ELA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Math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Science  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9:00 -10:30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ELA/SS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ELA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Math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Science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extLst>
                  <a:ext uri="{0D108BD9-81ED-4DB2-BD59-A6C34878D82A}">
                    <a16:rowId xmlns:a16="http://schemas.microsoft.com/office/drawing/2014/main" val="1713396075"/>
                  </a:ext>
                </a:extLst>
              </a:tr>
              <a:tr h="3450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12:20- 12:55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Lunch 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10:20- 10:55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Lunch 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10:30- 11:05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Lunch 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143742"/>
                  </a:ext>
                </a:extLst>
              </a:tr>
              <a:tr h="3450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1:00- 1:50 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Support Class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11:10- 12:00 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Support  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11:05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12:30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ELA/SS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ELA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    Math 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extLst>
                  <a:ext uri="{0D108BD9-81ED-4DB2-BD59-A6C34878D82A}">
                    <a16:rowId xmlns:a16="http://schemas.microsoft.com/office/drawing/2014/main" val="400368712"/>
                  </a:ext>
                </a:extLst>
              </a:tr>
              <a:tr h="3450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1:50- 2:35 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RTI2 Intervention</a:t>
                      </a:r>
                      <a:r>
                        <a:rPr lang="en-US" sz="10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12:00 -1:20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ELA/ SS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ELA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Math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Science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12:30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1:55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ELA/SS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ELA/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Math 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extLst>
                  <a:ext uri="{0D108BD9-81ED-4DB2-BD59-A6C34878D82A}">
                    <a16:rowId xmlns:a16="http://schemas.microsoft.com/office/drawing/2014/main" val="1878198562"/>
                  </a:ext>
                </a:extLst>
              </a:tr>
              <a:tr h="3450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2:40- 2:55 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Physical Activity/Recess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1:20 – 2:45 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ELA/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ELA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Math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Science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2:00-2:50 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Support Class 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106430"/>
                  </a:ext>
                </a:extLst>
              </a:tr>
              <a:tr h="2063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3:00 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Student Dismissal 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2:45- 3:00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Recess/Dismissal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2:50-3:00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Recess/Dismissal</a:t>
                      </a:r>
                      <a:r>
                        <a:rPr lang="en-US" sz="1000" baseline="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434250"/>
                  </a:ext>
                </a:extLst>
              </a:tr>
              <a:tr h="2063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3:00-3:15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Classroom</a:t>
                      </a:r>
                      <a:r>
                        <a:rPr lang="en-US" sz="1000" baseline="0">
                          <a:effectLst/>
                        </a:rPr>
                        <a:t> Meeting 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3:05-3:15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Classroom Meeting 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3:00-3:15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Classroom</a:t>
                      </a:r>
                      <a:r>
                        <a:rPr lang="en-US" sz="1000" baseline="0">
                          <a:effectLst/>
                        </a:rPr>
                        <a:t> Meeting 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578" marR="4657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467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8607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31</a:t>
            </a:fld>
            <a:endParaRPr lang="e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062" y="1431053"/>
            <a:ext cx="5869857" cy="258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61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476786"/>
            <a:ext cx="8356656" cy="1861602"/>
            <a:chOff x="409710" y="635715"/>
            <a:chExt cx="11142208" cy="2482136"/>
          </a:xfrm>
        </p:grpSpPr>
        <p:sp>
          <p:nvSpPr>
            <p:cNvPr id="16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85460" y="569853"/>
            <a:ext cx="7729890" cy="994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3000" dirty="0">
                <a:solidFill>
                  <a:srgbClr val="FFFFFF"/>
                </a:solidFill>
              </a:rPr>
              <a:t>School Overview 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General Information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8677" y="1870837"/>
            <a:ext cx="3723660" cy="267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School Name: </a:t>
            </a:r>
            <a:r>
              <a:rPr lang="en-US" sz="1400" dirty="0" err="1"/>
              <a:t>Winridge</a:t>
            </a:r>
            <a:r>
              <a:rPr lang="en-US" sz="1400" dirty="0"/>
              <a:t> Elementary School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School Address: 3500 Ridgeway Road, Memphis, TN 38115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School Phone Number: 901 416-6618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School Hours: 8:00 a.m. – 3:00 p.m.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Enrollment: 550 Students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Grades: Pre-K – 5th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School Uniform: shirts (yellow, gold, blue, white) pants (blue, khaki, black 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030718" y="4786884"/>
            <a:ext cx="514350" cy="2400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0000000-1234-1234-1234-123412341234}" type="slidenum">
              <a:rPr lang="en-US" sz="8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</a:t>
            </a:fld>
            <a:endParaRPr lang="en-US" sz="8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FFAA8C-0142-4891-A8E3-9C61D85C6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720" y="1838925"/>
            <a:ext cx="2351239" cy="222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61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476786"/>
            <a:ext cx="8356656" cy="1861602"/>
            <a:chOff x="409710" y="635715"/>
            <a:chExt cx="11142208" cy="2482136"/>
          </a:xfrm>
        </p:grpSpPr>
        <p:sp>
          <p:nvSpPr>
            <p:cNvPr id="10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2C5D69-2183-7C47-ACFB-D6E71D77C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60" y="569853"/>
            <a:ext cx="7729890" cy="994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</a:rPr>
              <a:t>Overview of the School</a:t>
            </a:r>
            <a:br>
              <a:rPr lang="en-US" sz="3000" b="1">
                <a:solidFill>
                  <a:srgbClr val="FFFFFF"/>
                </a:solidFill>
              </a:rPr>
            </a:br>
            <a:r>
              <a:rPr lang="en-US" sz="3000" b="1">
                <a:solidFill>
                  <a:srgbClr val="FFFFFF"/>
                </a:solidFill>
              </a:rPr>
              <a:t>Academics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8678" y="1870837"/>
            <a:ext cx="3040158" cy="267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Curriculum: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TN Standards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Eureka Math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Wonders ELA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Florida Virtual Model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Education Epiphany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Science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Social Studies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2DCFA-9E2A-B64F-8FC4-DC8EFD952DA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030718" y="4786884"/>
            <a:ext cx="514350" cy="2400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0000000-1234-1234-1234-123412341234}" type="slidenum">
              <a:rPr lang="en-US" sz="8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 sz="8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45402" y="1889100"/>
            <a:ext cx="4572000" cy="23237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Roboto Condensed"/>
              </a:rPr>
              <a:t>Instruction: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Roboto Condensed"/>
              </a:rPr>
              <a:t>Performance Based Objectives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Roboto Condensed"/>
              </a:rPr>
              <a:t>Vocabulary Acquisition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Roboto Condensed"/>
              </a:rPr>
              <a:t>Gradual Release Model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Roboto Condensed"/>
              </a:rPr>
              <a:t>Writing Integration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Roboto Condensed"/>
              </a:rPr>
              <a:t>Reponses to Intervention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4E7DA64-B648-41C2-9614-C36F80800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353" y="2719384"/>
            <a:ext cx="1714932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16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D5D3CE8-6534-4899-B698-BB3C6848E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313485-7BF2-43EA-9239-5BAA30343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476786"/>
            <a:ext cx="8356656" cy="1861602"/>
            <a:chOff x="409710" y="635715"/>
            <a:chExt cx="11142208" cy="2482136"/>
          </a:xfrm>
        </p:grpSpPr>
        <p:sp>
          <p:nvSpPr>
            <p:cNvPr id="17" name="Freeform 44">
              <a:extLst>
                <a:ext uri="{FF2B5EF4-FFF2-40B4-BE49-F238E27FC236}">
                  <a16:creationId xmlns:a16="http://schemas.microsoft.com/office/drawing/2014/main" id="{DECC8AEA-4B25-44FA-B040-C34B0FEBB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5">
              <a:extLst>
                <a:ext uri="{FF2B5EF4-FFF2-40B4-BE49-F238E27FC236}">
                  <a16:creationId xmlns:a16="http://schemas.microsoft.com/office/drawing/2014/main" id="{88C5D63D-E29B-48C0-9453-20000B702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6">
              <a:extLst>
                <a:ext uri="{FF2B5EF4-FFF2-40B4-BE49-F238E27FC236}">
                  <a16:creationId xmlns:a16="http://schemas.microsoft.com/office/drawing/2014/main" id="{48D22C82-28FA-4F3A-8B17-C11CC2EBA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7">
              <a:extLst>
                <a:ext uri="{FF2B5EF4-FFF2-40B4-BE49-F238E27FC236}">
                  <a16:creationId xmlns:a16="http://schemas.microsoft.com/office/drawing/2014/main" id="{F037018E-FAF9-46CE-A969-6BC7426A6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A86A11D-8AB8-4EEA-B839-065E34081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85460" y="569853"/>
            <a:ext cx="7729890" cy="994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School Overview</a:t>
            </a:r>
            <a:b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Student Supports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8678" y="1870837"/>
            <a:ext cx="2608800" cy="267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Social and Emotional Learning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Counseling Classes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Individual Education Plan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8571" r="18199" b="-3"/>
          <a:stretch/>
        </p:blipFill>
        <p:spPr>
          <a:xfrm>
            <a:off x="3557138" y="2467486"/>
            <a:ext cx="2307804" cy="2559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0B5A9D-8E15-4A05-92A8-62E9133520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4" r="6830" b="-3"/>
          <a:stretch/>
        </p:blipFill>
        <p:spPr>
          <a:xfrm>
            <a:off x="160318" y="3135567"/>
            <a:ext cx="1999613" cy="1771332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4F95C68-AB6E-4C79-8764-E43667ACD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453" y="1864525"/>
            <a:ext cx="0" cy="2558034"/>
          </a:xfrm>
          <a:prstGeom prst="line">
            <a:avLst/>
          </a:prstGeom>
          <a:ln w="12700">
            <a:solidFill>
              <a:srgbClr val="F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30718" y="4786884"/>
            <a:ext cx="514350" cy="2400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800"/>
              <a:pPr lvl="0">
                <a:spcBef>
                  <a:spcPts val="0"/>
                </a:spcBef>
                <a:spcAft>
                  <a:spcPts val="600"/>
                </a:spcAft>
                <a:buNone/>
              </a:pPr>
              <a:t>6</a:t>
            </a:fld>
            <a:endParaRPr lang="en-US" sz="800"/>
          </a:p>
        </p:txBody>
      </p:sp>
      <p:sp>
        <p:nvSpPr>
          <p:cNvPr id="7" name="Rectangle 6"/>
          <p:cNvSpPr/>
          <p:nvPr/>
        </p:nvSpPr>
        <p:spPr>
          <a:xfrm>
            <a:off x="5864942" y="1661635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Roboto Condensed"/>
              </a:rPr>
              <a:t>CLUE </a:t>
            </a:r>
            <a:endParaRPr lang="en-US" sz="2000">
              <a:latin typeface="Roboto Condensed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Roboto Condensed"/>
              </a:rPr>
              <a:t>504 Plan</a:t>
            </a:r>
            <a:endParaRPr lang="en-US" sz="2000">
              <a:latin typeface="Roboto Condensed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Roboto Condensed"/>
              </a:rPr>
              <a:t>Agape Support </a:t>
            </a:r>
            <a:endParaRPr lang="en-US" sz="2000">
              <a:latin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532435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4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72000" y="469900"/>
            <a:ext cx="4089400" cy="2705100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latin typeface="Roboto Condensed"/>
              </a:rPr>
              <a:t>Teacher: Kinshasa Quall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latin typeface="Roboto Condensed"/>
              </a:rPr>
              <a:t> Email: quallsk@scsk12.org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>
              <a:latin typeface="Roboto Condensed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latin typeface="Roboto Condensed"/>
              </a:rPr>
              <a:t>Teacher: Assistant: </a:t>
            </a:r>
            <a:r>
              <a:rPr lang="en-US" sz="2400" err="1">
                <a:latin typeface="Roboto Condensed"/>
              </a:rPr>
              <a:t>Latanyia</a:t>
            </a:r>
            <a:r>
              <a:rPr lang="en-US" sz="2400">
                <a:latin typeface="Roboto Condensed"/>
              </a:rPr>
              <a:t> Carroll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latin typeface="Roboto Condensed"/>
              </a:rPr>
              <a:t>Email: carroll1@scsk12.org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0" y="3251200"/>
            <a:ext cx="4089400" cy="1384300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latin typeface="Roboto Condensed"/>
              </a:rPr>
              <a:t>Teacher: Assistant: </a:t>
            </a:r>
            <a:r>
              <a:rPr lang="en-US" sz="2400" err="1">
                <a:latin typeface="Roboto Condensed"/>
              </a:rPr>
              <a:t>Jakima</a:t>
            </a:r>
            <a:r>
              <a:rPr lang="en-US" sz="2400">
                <a:latin typeface="Roboto Condensed"/>
              </a:rPr>
              <a:t> Buford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latin typeface="Roboto Condensed"/>
              </a:rPr>
              <a:t>Email: bufordk@scsk12.org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66221" y="480060"/>
            <a:ext cx="3168968" cy="4184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Teachers &amp; Staff  </a:t>
            </a:r>
            <a:b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Pre- K SPED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CCCE72-88C5-7749-96B6-2495DED98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1200" smtClean="0"/>
              <a:pPr lv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71791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86187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68426"/>
            <a:ext cx="2824842" cy="40596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Teachers &amp; Staff  </a:t>
            </a:r>
            <a:b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Kindergarten  </a:t>
            </a:r>
          </a:p>
        </p:txBody>
      </p:sp>
      <p:sp>
        <p:nvSpPr>
          <p:cNvPr id="5" name="Rectangle 4"/>
          <p:cNvSpPr/>
          <p:nvPr/>
        </p:nvSpPr>
        <p:spPr>
          <a:xfrm>
            <a:off x="4200525" y="468426"/>
            <a:ext cx="4314823" cy="4059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Teacher: Madeline Meadows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Email: </a:t>
            </a:r>
            <a:r>
              <a:rPr lang="en-US" sz="2400" dirty="0">
                <a:hlinkClick r:id="rId2"/>
              </a:rPr>
              <a:t>meadowsm1@scsk12.org</a:t>
            </a: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Teacher: Valda Stone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Email: </a:t>
            </a:r>
            <a:r>
              <a:rPr lang="en-US" sz="2400" dirty="0">
                <a:hlinkClick r:id="rId3"/>
              </a:rPr>
              <a:t>stonevr@scsk12.org</a:t>
            </a:r>
            <a:r>
              <a:rPr lang="en-US" sz="24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Teacher: Molly Scott		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Email: </a:t>
            </a:r>
            <a:r>
              <a:rPr lang="en-US" sz="2400" dirty="0">
                <a:hlinkClick r:id="rId4"/>
              </a:rPr>
              <a:t>molly.scott20@tfacorps.com</a:t>
            </a:r>
            <a:r>
              <a:rPr lang="en-US" sz="2400" dirty="0"/>
              <a:t>     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596187" y="4767262"/>
            <a:ext cx="919163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1200" smtClean="0"/>
              <a:pPr lv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53413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0" y="469900"/>
            <a:ext cx="4089400" cy="2057400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latin typeface="Roboto Condensed"/>
              </a:rPr>
              <a:t>Teacher: Jessie Moore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latin typeface="Roboto Condensed"/>
              </a:rPr>
              <a:t> Email: </a:t>
            </a:r>
            <a:r>
              <a:rPr lang="en-US" sz="2200" dirty="0">
                <a:latin typeface="Roboto Condensed"/>
                <a:hlinkClick r:id="rId2"/>
              </a:rPr>
              <a:t>moorejm2@scsk12.org</a:t>
            </a:r>
            <a:endParaRPr lang="en-US" sz="2200" dirty="0">
              <a:latin typeface="Roboto Condensed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>
              <a:latin typeface="Roboto Condensed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latin typeface="Roboto Condensed"/>
              </a:rPr>
              <a:t>Teacher: </a:t>
            </a:r>
            <a:r>
              <a:rPr lang="en-US" sz="2200" dirty="0" err="1">
                <a:latin typeface="Roboto Condensed"/>
              </a:rPr>
              <a:t>Porshia</a:t>
            </a:r>
            <a:r>
              <a:rPr lang="en-US" sz="2200" dirty="0">
                <a:latin typeface="Roboto Condensed"/>
              </a:rPr>
              <a:t> Brooks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latin typeface="Roboto Condensed"/>
              </a:rPr>
              <a:t>Email: </a:t>
            </a:r>
            <a:r>
              <a:rPr lang="en-US" sz="2200" dirty="0">
                <a:latin typeface="Roboto Condensed"/>
                <a:hlinkClick r:id="rId3"/>
              </a:rPr>
              <a:t>brooksp2@scsk12.org</a:t>
            </a:r>
            <a:r>
              <a:rPr lang="en-US" sz="2200" dirty="0">
                <a:latin typeface="Roboto Condensed"/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>
              <a:latin typeface="Roboto Condensed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>
              <a:latin typeface="Roboto Condense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2590800"/>
            <a:ext cx="4089400" cy="2044700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>
                <a:latin typeface="Roboto Condensed"/>
              </a:rPr>
              <a:t>Teacher: </a:t>
            </a:r>
            <a:r>
              <a:rPr lang="en-US" sz="2200" err="1">
                <a:latin typeface="Roboto Condensed"/>
              </a:rPr>
              <a:t>Dorna</a:t>
            </a:r>
            <a:r>
              <a:rPr lang="en-US" sz="2200">
                <a:latin typeface="Roboto Condensed"/>
              </a:rPr>
              <a:t> Wilson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>
                <a:latin typeface="Roboto Condensed"/>
              </a:rPr>
              <a:t> Email: </a:t>
            </a:r>
            <a:r>
              <a:rPr lang="en-US" sz="2200">
                <a:latin typeface="Roboto Condensed"/>
                <a:hlinkClick r:id="rId4"/>
              </a:rPr>
              <a:t>wilsond4@scsk12.org</a:t>
            </a:r>
            <a:r>
              <a:rPr lang="en-US" sz="2200">
                <a:latin typeface="Roboto Condensed"/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>
              <a:latin typeface="Roboto Condensed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>
                <a:latin typeface="Roboto Condensed"/>
              </a:rPr>
              <a:t>Teacher: Vanessa Wilson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>
                <a:latin typeface="Roboto Condensed"/>
              </a:rPr>
              <a:t> Email: </a:t>
            </a:r>
            <a:r>
              <a:rPr lang="en-US" sz="2200">
                <a:latin typeface="Roboto Condensed"/>
                <a:hlinkClick r:id="rId5"/>
              </a:rPr>
              <a:t>wilsonv@scsk12.org</a:t>
            </a:r>
            <a:r>
              <a:rPr lang="en-US" sz="2200">
                <a:latin typeface="Roboto Condensed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CA670-A898-0D41-A523-E63BFE0C3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21" y="480060"/>
            <a:ext cx="3168968" cy="4184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Teachers &amp; Staff  </a:t>
            </a:r>
            <a:b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1st Grade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CFAE1-914D-0342-9AFE-61925C8669E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1200" smtClean="0"/>
              <a:pPr lv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46947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1859</Words>
  <Application>Microsoft Office PowerPoint</Application>
  <PresentationFormat>On-screen Show (16:9)</PresentationFormat>
  <Paragraphs>486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Aharoni</vt:lpstr>
      <vt:lpstr>Arial</vt:lpstr>
      <vt:lpstr>Arial Black</vt:lpstr>
      <vt:lpstr>Calibri</vt:lpstr>
      <vt:lpstr>Calibri Light</vt:lpstr>
      <vt:lpstr>Cambria</vt:lpstr>
      <vt:lpstr>Roboto Condensed</vt:lpstr>
      <vt:lpstr>Office Theme</vt:lpstr>
      <vt:lpstr>  Winridge Elementary School  Virtual Open House   </vt:lpstr>
      <vt:lpstr>WES Meeting Agenda </vt:lpstr>
      <vt:lpstr>WES School-Wide ELA TN Ready Scores </vt:lpstr>
      <vt:lpstr>School Overview  General Information</vt:lpstr>
      <vt:lpstr>Overview of the School Academics </vt:lpstr>
      <vt:lpstr>School Overview Student Supports </vt:lpstr>
      <vt:lpstr>Teachers &amp; Staff   Pre- K SPED </vt:lpstr>
      <vt:lpstr>Teachers &amp; Staff   Kindergarten  </vt:lpstr>
      <vt:lpstr>Teachers &amp; Staff   1st Grade </vt:lpstr>
      <vt:lpstr>Teachers &amp; Staff   2nd  Grade </vt:lpstr>
      <vt:lpstr>Teachers &amp; Staff   3rd Grade </vt:lpstr>
      <vt:lpstr>Teachers &amp; Staff   4th Grade </vt:lpstr>
      <vt:lpstr>Teachers &amp; Staff   5th Grade </vt:lpstr>
      <vt:lpstr>FS K-2 Teacher </vt:lpstr>
      <vt:lpstr>FS 3-5 Teacher </vt:lpstr>
      <vt:lpstr>SPED/ESL</vt:lpstr>
      <vt:lpstr>Support Teachers </vt:lpstr>
      <vt:lpstr>Main Office </vt:lpstr>
      <vt:lpstr>Leadership Team </vt:lpstr>
      <vt:lpstr>Student Expectations  </vt:lpstr>
      <vt:lpstr>Student Expectations </vt:lpstr>
      <vt:lpstr> Frequently Asked Technology Questions </vt:lpstr>
      <vt:lpstr> Frequently Asked Technology Questions </vt:lpstr>
      <vt:lpstr>Frequently Asked Technology Questions</vt:lpstr>
      <vt:lpstr>Attendance Requirement </vt:lpstr>
      <vt:lpstr>Lunch pick-up for virtual learners</vt:lpstr>
      <vt:lpstr>Device Information </vt:lpstr>
      <vt:lpstr>Homework Hotline </vt:lpstr>
      <vt:lpstr>WES Schedule K-2 </vt:lpstr>
      <vt:lpstr>WES Schedule 3-5 </vt:lpstr>
      <vt:lpstr>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Winridge Elementary School  Virtual Open House   </dc:title>
  <dc:creator>Jessica Coleman</dc:creator>
  <cp:lastModifiedBy>Jessica Coleman</cp:lastModifiedBy>
  <cp:revision>1</cp:revision>
  <dcterms:created xsi:type="dcterms:W3CDTF">2021-01-15T15:43:14Z</dcterms:created>
  <dcterms:modified xsi:type="dcterms:W3CDTF">2021-01-15T15:43:20Z</dcterms:modified>
</cp:coreProperties>
</file>